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527" r:id="rId2"/>
    <p:sldId id="538" r:id="rId3"/>
    <p:sldId id="539" r:id="rId4"/>
    <p:sldId id="540" r:id="rId5"/>
    <p:sldId id="542" r:id="rId6"/>
    <p:sldId id="541" r:id="rId7"/>
    <p:sldId id="579" r:id="rId8"/>
    <p:sldId id="544" r:id="rId9"/>
    <p:sldId id="545" r:id="rId10"/>
    <p:sldId id="566" r:id="rId11"/>
    <p:sldId id="567" r:id="rId12"/>
    <p:sldId id="543" r:id="rId13"/>
    <p:sldId id="547" r:id="rId14"/>
    <p:sldId id="341" r:id="rId15"/>
    <p:sldId id="342" r:id="rId16"/>
    <p:sldId id="343" r:id="rId17"/>
    <p:sldId id="344" r:id="rId18"/>
    <p:sldId id="549" r:id="rId19"/>
    <p:sldId id="345" r:id="rId20"/>
    <p:sldId id="346" r:id="rId21"/>
    <p:sldId id="578" r:id="rId22"/>
    <p:sldId id="577" r:id="rId23"/>
    <p:sldId id="347" r:id="rId24"/>
    <p:sldId id="348" r:id="rId25"/>
    <p:sldId id="356" r:id="rId26"/>
    <p:sldId id="354" r:id="rId27"/>
    <p:sldId id="355" r:id="rId28"/>
    <p:sldId id="357" r:id="rId29"/>
    <p:sldId id="358" r:id="rId30"/>
    <p:sldId id="568" r:id="rId31"/>
    <p:sldId id="576" r:id="rId32"/>
    <p:sldId id="606" r:id="rId33"/>
    <p:sldId id="607" r:id="rId34"/>
    <p:sldId id="407" r:id="rId35"/>
    <p:sldId id="558" r:id="rId36"/>
    <p:sldId id="559" r:id="rId37"/>
    <p:sldId id="534" r:id="rId38"/>
    <p:sldId id="535" r:id="rId39"/>
    <p:sldId id="536" r:id="rId40"/>
    <p:sldId id="537" r:id="rId41"/>
    <p:sldId id="411" r:id="rId42"/>
    <p:sldId id="412" r:id="rId43"/>
    <p:sldId id="413" r:id="rId44"/>
    <p:sldId id="414" r:id="rId45"/>
    <p:sldId id="433" r:id="rId46"/>
    <p:sldId id="434" r:id="rId47"/>
    <p:sldId id="435" r:id="rId48"/>
    <p:sldId id="437" r:id="rId49"/>
    <p:sldId id="508" r:id="rId50"/>
    <p:sldId id="582" r:id="rId51"/>
    <p:sldId id="608" r:id="rId52"/>
    <p:sldId id="609" r:id="rId53"/>
    <p:sldId id="610" r:id="rId54"/>
    <p:sldId id="589" r:id="rId55"/>
    <p:sldId id="611" r:id="rId56"/>
    <p:sldId id="590" r:id="rId57"/>
    <p:sldId id="601" r:id="rId58"/>
    <p:sldId id="602" r:id="rId59"/>
    <p:sldId id="603" r:id="rId60"/>
    <p:sldId id="615" r:id="rId61"/>
    <p:sldId id="617" r:id="rId62"/>
    <p:sldId id="616" r:id="rId63"/>
    <p:sldId id="618" r:id="rId64"/>
    <p:sldId id="619" r:id="rId65"/>
    <p:sldId id="620" r:id="rId66"/>
    <p:sldId id="621" r:id="rId67"/>
    <p:sldId id="623" r:id="rId68"/>
    <p:sldId id="622" r:id="rId69"/>
    <p:sldId id="624" r:id="rId70"/>
    <p:sldId id="626" r:id="rId71"/>
    <p:sldId id="625" r:id="rId72"/>
    <p:sldId id="614" r:id="rId73"/>
    <p:sldId id="627" r:id="rId74"/>
    <p:sldId id="628" r:id="rId7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83790" autoAdjust="0"/>
  </p:normalViewPr>
  <p:slideViewPr>
    <p:cSldViewPr>
      <p:cViewPr>
        <p:scale>
          <a:sx n="75" d="100"/>
          <a:sy n="75" d="100"/>
        </p:scale>
        <p:origin x="2992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1AFAF-7982-4DB8-AD77-B9CCF36901C4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E30E8-3254-4736-A2DF-38B2ED9434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02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>
          <a:xfrm>
            <a:off x="217148" y="4715153"/>
            <a:ext cx="6295718" cy="4944362"/>
          </a:xfrm>
          <a:noFill/>
        </p:spPr>
        <p:txBody>
          <a:bodyPr lIns="91399" tIns="45698" rIns="91399" bIns="45698"/>
          <a:lstStyle/>
          <a:p>
            <a:endParaRPr lang="zh-TW" altLang="en-US" sz="1000" dirty="0" smtClean="0">
              <a:ea typeface="ＭＳ Ｐゴシック" pitchFamily="34" charset="-128"/>
            </a:endParaRPr>
          </a:p>
        </p:txBody>
      </p:sp>
      <p:sp>
        <p:nvSpPr>
          <p:cNvPr id="100355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9" tIns="45698" rIns="91399" bIns="45698" anchor="b"/>
          <a:lstStyle>
            <a:lvl1pPr defTabSz="912813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912813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912813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912813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912813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912813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919DD26-6999-4CE1-A375-A58D73FB94F0}" type="slidenum">
              <a:rPr lang="zh-TW" altLang="en-US" sz="1200" b="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zh-TW" sz="1200" b="0"/>
          </a:p>
        </p:txBody>
      </p:sp>
    </p:spTree>
    <p:extLst>
      <p:ext uri="{BB962C8B-B14F-4D97-AF65-F5344CB8AC3E}">
        <p14:creationId xmlns:p14="http://schemas.microsoft.com/office/powerpoint/2010/main" val="1820173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766349-0244-4CDB-B171-F7A32FB42588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20318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A87E607-78CB-4735-A845-87968E59C7F9}" type="slidenum">
              <a:rPr lang="en-US" altLang="zh-TW"/>
              <a:pPr eaLnBrk="1" hangingPunct="1"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8758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C6F05D8A-893F-4589-B589-E6BC071D7064}" type="slidenum">
              <a:rPr lang="en-US" altLang="zh-TW">
                <a:latin typeface="Calibri" pitchFamily="34" charset="0"/>
              </a:rPr>
              <a:pPr eaLnBrk="1" hangingPunct="1"/>
              <a:t>37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928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3DCB7EE-97B9-44AD-9227-067A0B5432A1}" type="slidenum">
              <a:rPr lang="en-US" altLang="zh-TW">
                <a:latin typeface="Calibri" pitchFamily="34" charset="0"/>
              </a:rPr>
              <a:pPr eaLnBrk="1" hangingPunct="1"/>
              <a:t>38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73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6D2AD93-B8B9-4A4C-80EC-CD227A8F95BD}" type="slidenum">
              <a:rPr lang="en-US" altLang="zh-TW">
                <a:latin typeface="Calibri" pitchFamily="34" charset="0"/>
              </a:rPr>
              <a:pPr eaLnBrk="1" hangingPunct="1"/>
              <a:t>39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02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63BF7FA7-E292-4267-B066-FC224CFE9362}" type="slidenum">
              <a:rPr lang="en-US" altLang="zh-TW">
                <a:latin typeface="Calibri" pitchFamily="34" charset="0"/>
              </a:rPr>
              <a:pPr eaLnBrk="1" hangingPunct="1"/>
              <a:t>40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31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4DC89-8246-4E6A-BC75-CDDCB47A8D38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933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04CCD9-6075-46A5-AA06-D4E6CD9D07DB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79924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62A96-0D5C-484B-A3CB-DC80D9D1FFDF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0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lIns="89228" tIns="44614" rIns="89228" bIns="44614"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39904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207" y="4539369"/>
            <a:ext cx="6372820" cy="5597521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zh-TW" altLang="en-US" sz="8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960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E30E8-3254-4736-A2DF-38B2ED9434D9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447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1392"/>
            <a:fld id="{4EE3B3EE-3CD6-4E0D-BD42-34D565D868CA}" type="slidenum">
              <a:rPr lang="en-US" smtClean="0"/>
              <a:pPr defTabSz="911392"/>
              <a:t>16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143001" y="686406"/>
            <a:ext cx="4572000" cy="3427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520" tIns="44760" rIns="89520" bIns="44760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9852" cy="4113892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83014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7C79DC-808F-467A-B38A-7F05B08AE80C}" type="slidenum">
              <a:rPr lang="zh-TW" altLang="en-US"/>
              <a:pPr/>
              <a:t>25</a:t>
            </a:fld>
            <a:endParaRPr lang="en-US" altLang="zh-TW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822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28005" indent="-37470849"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155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31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465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62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D8B7450-B9E1-45BC-B100-B34E9AF5154D}" type="slidenum">
              <a:rPr lang="en-US" altLang="zh-TW" sz="1200" i="0"/>
              <a:pPr eaLnBrk="1" hangingPunct="1"/>
              <a:t>27</a:t>
            </a:fld>
            <a:endParaRPr lang="en-US" altLang="zh-TW" sz="1200" i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61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3BB7FC-4780-4DE3-BCF0-D0F41B208183}" type="slidenum">
              <a:rPr lang="zh-TW" altLang="en-US"/>
              <a:pPr/>
              <a:t>28</a:t>
            </a:fld>
            <a:endParaRPr lang="en-US" altLang="zh-TW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462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28005" indent="-37470849"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155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31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465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62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74B5720-CF44-4C14-9787-7AF8FE5F5359}" type="slidenum">
              <a:rPr lang="en-US" altLang="zh-TW" sz="1200" i="0"/>
              <a:pPr eaLnBrk="1" hangingPunct="1"/>
              <a:t>29</a:t>
            </a:fld>
            <a:endParaRPr lang="en-US" altLang="zh-TW" sz="1200" i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27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2016/12/2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umps.wikimedia.org/zhwiki/20160501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Relationship Id="rId3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eg"/><Relationship Id="rId3" Type="http://schemas.openxmlformats.org/officeDocument/2006/relationships/hyperlink" Target="https://www.cs.berkeley.edu/~matei/papers/2012/nsdi_spark.pdf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gif"/><Relationship Id="rId3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umps.wikimedia.org/zhwiki/2016050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6291" y="1319089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Spark </a:t>
            </a:r>
            <a:r>
              <a:rPr lang="zh-TW" altLang="en-US" sz="5400" dirty="0" smtClean="0"/>
              <a:t>研習營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4057" y="3271106"/>
            <a:ext cx="7016824" cy="170304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Yao-Chung Fan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范耀中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yfan@nchu.edu.tw</a:t>
            </a:r>
          </a:p>
          <a:p>
            <a:r>
              <a:rPr lang="en-US" altLang="zh-TW" dirty="0" smtClean="0"/>
              <a:t>Ubiquitous Data and Intelligent Computing Lab</a:t>
            </a:r>
          </a:p>
          <a:p>
            <a:r>
              <a:rPr lang="zh-TW" altLang="en-US" dirty="0" smtClean="0"/>
              <a:t>普及資料與智慧運算實驗室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20691" y="5445224"/>
            <a:ext cx="431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大數據創新應用人才培育</a:t>
            </a:r>
            <a:r>
              <a:rPr lang="zh-TW" altLang="en-US" dirty="0" smtClean="0"/>
              <a:t>基地</a:t>
            </a:r>
            <a:r>
              <a:rPr lang="en-US" altLang="zh-TW" dirty="0" smtClean="0"/>
              <a:t>@</a:t>
            </a:r>
            <a:r>
              <a:rPr lang="zh-TW" altLang="en-US" dirty="0" smtClean="0"/>
              <a:t>中興大學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7" y="4974146"/>
            <a:ext cx="2270860" cy="126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1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271189" y="125760"/>
            <a:ext cx="6768752" cy="1143000"/>
          </a:xfrm>
        </p:spPr>
        <p:txBody>
          <a:bodyPr>
            <a:normAutofit/>
          </a:bodyPr>
          <a:lstStyle/>
          <a:p>
            <a:r>
              <a:rPr kumimoji="1" lang="en-US" altLang="zh-TW" sz="6600" b="1" dirty="0" smtClean="0"/>
              <a:t>Hello !!!!</a:t>
            </a:r>
            <a:endParaRPr kumimoji="1" lang="zh-TW" altLang="en-US" sz="66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844824"/>
            <a:ext cx="4525963" cy="4525963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5724128" y="1556792"/>
            <a:ext cx="3024336" cy="1728192"/>
          </a:xfrm>
          <a:prstGeom prst="wedgeRoundRectCallout">
            <a:avLst>
              <a:gd name="adj1" fmla="val -85815"/>
              <a:gd name="adj2" fmla="val 711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請告訴我英文文集中，出現頻率最高的前十個單字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033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8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Wiki Articles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1309"/>
            <a:ext cx="8686800" cy="4525963"/>
          </a:xfrm>
        </p:spPr>
        <p:txBody>
          <a:bodyPr/>
          <a:lstStyle/>
          <a:p>
            <a:r>
              <a:rPr lang="en-US" altLang="zh-TW" dirty="0" smtClean="0"/>
              <a:t>English wiki dump 2016/06/01</a:t>
            </a:r>
          </a:p>
          <a:p>
            <a:r>
              <a:rPr lang="en-US" altLang="zh-TW" dirty="0" smtClean="0">
                <a:hlinkClick r:id="rId2"/>
              </a:rPr>
              <a:t>https://dumps.wikimedia.org/enwiki/20160501/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4" name="Picture 2" descr="http://static.dnaindia.com/sites/default/files/2015/09/15/373721-wikipedia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214290"/>
            <a:ext cx="1146707" cy="1143008"/>
          </a:xfrm>
          <a:prstGeom prst="rect">
            <a:avLst/>
          </a:prstGeom>
          <a:noFill/>
        </p:spPr>
      </p:pic>
      <p:pic>
        <p:nvPicPr>
          <p:cNvPr id="7" name="Picture 2" descr="http://pic.pimg.tw/yiken3952/1333898052-1683720415_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5135" y="3305528"/>
            <a:ext cx="4305731" cy="2571744"/>
          </a:xfrm>
          <a:prstGeom prst="rect">
            <a:avLst/>
          </a:prstGeom>
          <a:noFill/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-1" r="28035"/>
          <a:stretch/>
        </p:blipFill>
        <p:spPr>
          <a:xfrm>
            <a:off x="287464" y="2780928"/>
            <a:ext cx="4539396" cy="33220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16263" y="3472436"/>
            <a:ext cx="7634603" cy="14465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en-US" altLang="zh-TW" sz="4400" b="1" dirty="0" smtClean="0"/>
              <a:t>5,174,418 </a:t>
            </a:r>
            <a:r>
              <a:rPr lang="en-US" altLang="zh-TW" sz="4400" b="1" dirty="0"/>
              <a:t>million articles</a:t>
            </a:r>
          </a:p>
          <a:p>
            <a:pPr lvl="1"/>
            <a:r>
              <a:rPr kumimoji="1" lang="en-US" altLang="zh-TW" sz="4400" b="1" dirty="0" smtClean="0"/>
              <a:t>29,000,000,000 words !!!!!!!</a:t>
            </a:r>
            <a:endParaRPr kumimoji="1" lang="en-US" altLang="zh-TW" sz="4400" b="1" dirty="0"/>
          </a:p>
        </p:txBody>
      </p:sp>
    </p:spTree>
    <p:extLst>
      <p:ext uri="{BB962C8B-B14F-4D97-AF65-F5344CB8AC3E}">
        <p14:creationId xmlns:p14="http://schemas.microsoft.com/office/powerpoint/2010/main" val="47954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332656"/>
            <a:ext cx="8300256" cy="58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6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3563888" y="2276872"/>
            <a:ext cx="7772400" cy="1470025"/>
          </a:xfrm>
        </p:spPr>
        <p:txBody>
          <a:bodyPr/>
          <a:lstStyle/>
          <a:p>
            <a:r>
              <a:rPr kumimoji="1" lang="zh-TW" altLang="en-US" b="1" dirty="0" smtClean="0"/>
              <a:t>想想辦法吧？</a:t>
            </a:r>
            <a:endParaRPr kumimoji="1"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700"/>
            <a:ext cx="5181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Divide and Conquer</a:t>
            </a:r>
            <a:r>
              <a:rPr lang="zh-TW" altLang="en-US" dirty="0" smtClean="0"/>
              <a:t> </a:t>
            </a:r>
            <a:r>
              <a:rPr lang="en-US" altLang="zh-TW" dirty="0" smtClean="0"/>
              <a:t>!!!!!!!! 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2165795" y="1479924"/>
            <a:ext cx="1584176" cy="504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727417" y="652534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1TB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046115" y="1479924"/>
            <a:ext cx="158417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200G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5046115" y="2488036"/>
            <a:ext cx="158417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200G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046115" y="3496148"/>
            <a:ext cx="158417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200G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5046115" y="4504260"/>
            <a:ext cx="158417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200G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5046115" y="5512372"/>
            <a:ext cx="158417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200G</a:t>
            </a:r>
            <a:endParaRPr lang="zh-TW" altLang="en-US" dirty="0"/>
          </a:p>
        </p:txBody>
      </p:sp>
      <p:sp>
        <p:nvSpPr>
          <p:cNvPr id="11" name="computr1"/>
          <p:cNvSpPr>
            <a:spLocks noEditPoints="1" noChangeArrowheads="1"/>
          </p:cNvSpPr>
          <p:nvPr/>
        </p:nvSpPr>
        <p:spPr bwMode="auto">
          <a:xfrm>
            <a:off x="6257670" y="1839965"/>
            <a:ext cx="488441" cy="54483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computr1"/>
          <p:cNvSpPr>
            <a:spLocks noEditPoints="1" noChangeArrowheads="1"/>
          </p:cNvSpPr>
          <p:nvPr/>
        </p:nvSpPr>
        <p:spPr bwMode="auto">
          <a:xfrm>
            <a:off x="6267206" y="2807297"/>
            <a:ext cx="488441" cy="54483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computr1"/>
          <p:cNvSpPr>
            <a:spLocks noEditPoints="1" noChangeArrowheads="1"/>
          </p:cNvSpPr>
          <p:nvPr/>
        </p:nvSpPr>
        <p:spPr bwMode="auto">
          <a:xfrm>
            <a:off x="6285868" y="3784181"/>
            <a:ext cx="488441" cy="54483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computr1"/>
          <p:cNvSpPr>
            <a:spLocks noEditPoints="1" noChangeArrowheads="1"/>
          </p:cNvSpPr>
          <p:nvPr/>
        </p:nvSpPr>
        <p:spPr bwMode="auto">
          <a:xfrm>
            <a:off x="6270253" y="4751513"/>
            <a:ext cx="488441" cy="54483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computr1"/>
          <p:cNvSpPr>
            <a:spLocks noEditPoints="1" noChangeArrowheads="1"/>
          </p:cNvSpPr>
          <p:nvPr/>
        </p:nvSpPr>
        <p:spPr bwMode="auto">
          <a:xfrm>
            <a:off x="6270253" y="5759625"/>
            <a:ext cx="488441" cy="54483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6" name="computr1"/>
          <p:cNvSpPr>
            <a:spLocks noEditPoints="1" noChangeArrowheads="1"/>
          </p:cNvSpPr>
          <p:nvPr/>
        </p:nvSpPr>
        <p:spPr bwMode="auto">
          <a:xfrm>
            <a:off x="2902290" y="1876477"/>
            <a:ext cx="708642" cy="788243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1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Parallel Programming models</a:t>
            </a:r>
          </a:p>
          <a:p>
            <a:pPr lvl="1"/>
            <a:r>
              <a:rPr lang="en-US" sz="2400" dirty="0" smtClean="0"/>
              <a:t>Shared memory (Java Threads)</a:t>
            </a:r>
          </a:p>
          <a:p>
            <a:pPr lvl="1"/>
            <a:r>
              <a:rPr lang="en-US" sz="2400" dirty="0" smtClean="0"/>
              <a:t>Message passing interface (MPI)</a:t>
            </a:r>
          </a:p>
          <a:p>
            <a:pPr lvl="1"/>
            <a:endParaRPr lang="en-US" sz="2000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4724693" y="3357989"/>
            <a:ext cx="2455719" cy="2309294"/>
            <a:chOff x="2667000" y="1524000"/>
            <a:chExt cx="1749161" cy="2115946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877258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225160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225160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225160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225160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225160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871584" y="3565977"/>
            <a:ext cx="3286185" cy="2048767"/>
            <a:chOff x="5181600" y="1524000"/>
            <a:chExt cx="2759075" cy="2153267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997835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8"/>
              <a:ext cx="265407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265407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265407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265407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265407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16200000">
              <a:off x="6856413" y="2550715"/>
              <a:ext cx="1524002" cy="232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7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other</a:t>
            </a:r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684640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161721804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332656"/>
            <a:ext cx="8300256" cy="58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1.duowan.com/news/1008/144689444686/1446896371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95" y="476672"/>
            <a:ext cx="9235372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 rot="20881635">
            <a:off x="1684492" y="1348075"/>
            <a:ext cx="22144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solidFill>
                  <a:srgbClr val="FFFF00"/>
                </a:solidFill>
              </a:rPr>
              <a:t>MapReduce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786182" y="874713"/>
            <a:ext cx="5284793" cy="5704900"/>
            <a:chOff x="3786182" y="742950"/>
            <a:chExt cx="5284793" cy="5704900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3786182" y="742950"/>
              <a:ext cx="5284793" cy="5704900"/>
              <a:chOff x="3786182" y="742950"/>
              <a:chExt cx="5284793" cy="5704900"/>
            </a:xfrm>
          </p:grpSpPr>
          <p:pic>
            <p:nvPicPr>
              <p:cNvPr id="25614" name="Picture 1" descr="TrendsMontag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6182" y="1082659"/>
                <a:ext cx="4648200" cy="5192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13" name="Picture 40" descr="mobile-interne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75222">
                <a:off x="7105650" y="858838"/>
                <a:ext cx="942975" cy="126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15" name="Rectangle 4"/>
              <p:cNvSpPr>
                <a:spLocks noChangeArrowheads="1"/>
              </p:cNvSpPr>
              <p:nvPr/>
            </p:nvSpPr>
            <p:spPr bwMode="auto">
              <a:xfrm>
                <a:off x="7805738" y="4570413"/>
                <a:ext cx="1265237" cy="1877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>
                  <a:buClrTx/>
                  <a:buFontTx/>
                  <a:buNone/>
                </a:pPr>
                <a:r>
                  <a:rPr lang="en-US" altLang="zh-TW" sz="1800" i="1">
                    <a:solidFill>
                      <a:srgbClr val="00A4DE"/>
                    </a:solidFill>
                  </a:rPr>
                  <a:t>2+ billion</a:t>
                </a:r>
                <a:r>
                  <a:rPr lang="en-US" altLang="zh-TW" sz="1400">
                    <a:solidFill>
                      <a:srgbClr val="075314"/>
                    </a:solidFill>
                  </a:rPr>
                  <a:t> people on the Web by end 2011 </a:t>
                </a:r>
                <a:endParaRPr lang="en-US" altLang="zh-TW" sz="1800" b="0"/>
              </a:p>
            </p:txBody>
          </p:sp>
          <p:sp>
            <p:nvSpPr>
              <p:cNvPr id="25616" name="Rectangle 4"/>
              <p:cNvSpPr>
                <a:spLocks noChangeArrowheads="1"/>
              </p:cNvSpPr>
              <p:nvPr/>
            </p:nvSpPr>
            <p:spPr bwMode="auto">
              <a:xfrm>
                <a:off x="4297363" y="927631"/>
                <a:ext cx="1997075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ctr" eaLnBrk="1" hangingPunct="1">
                  <a:buClrTx/>
                  <a:buFontTx/>
                  <a:buNone/>
                </a:pPr>
                <a:r>
                  <a:rPr lang="en-US" altLang="zh-TW" sz="1800" i="1">
                    <a:solidFill>
                      <a:srgbClr val="00A4DE"/>
                    </a:solidFill>
                  </a:rPr>
                  <a:t>30 billion</a:t>
                </a:r>
                <a:r>
                  <a:rPr lang="en-US" altLang="zh-TW" sz="1400">
                    <a:solidFill>
                      <a:srgbClr val="075314"/>
                    </a:solidFill>
                  </a:rPr>
                  <a:t> RFID tags today</a:t>
                </a:r>
                <a:br>
                  <a:rPr lang="en-US" altLang="zh-TW" sz="1400">
                    <a:solidFill>
                      <a:srgbClr val="075314"/>
                    </a:solidFill>
                  </a:rPr>
                </a:br>
                <a:r>
                  <a:rPr lang="en-US" altLang="zh-TW" sz="1400">
                    <a:solidFill>
                      <a:srgbClr val="075314"/>
                    </a:solidFill>
                  </a:rPr>
                  <a:t> (1.3B in 2005)</a:t>
                </a:r>
                <a:endParaRPr lang="en-US" altLang="zh-TW" sz="1800" b="0"/>
              </a:p>
            </p:txBody>
          </p:sp>
          <p:sp>
            <p:nvSpPr>
              <p:cNvPr id="25617" name="Rectangle 4"/>
              <p:cNvSpPr>
                <a:spLocks noChangeArrowheads="1"/>
              </p:cNvSpPr>
              <p:nvPr/>
            </p:nvSpPr>
            <p:spPr bwMode="auto">
              <a:xfrm>
                <a:off x="7747000" y="742950"/>
                <a:ext cx="1323975" cy="1857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>
                  <a:buClrTx/>
                  <a:buFontTx/>
                  <a:buNone/>
                </a:pPr>
                <a:r>
                  <a:rPr lang="en-US" altLang="zh-TW" sz="1800" i="1">
                    <a:solidFill>
                      <a:srgbClr val="00A4DE"/>
                    </a:solidFill>
                  </a:rPr>
                  <a:t>4.6 billion</a:t>
                </a:r>
                <a:r>
                  <a:rPr lang="en-US" altLang="zh-TW" sz="1400">
                    <a:solidFill>
                      <a:srgbClr val="075314"/>
                    </a:solidFill>
                  </a:rPr>
                  <a:t> camera phones world wide</a:t>
                </a:r>
                <a:endParaRPr lang="en-US" altLang="zh-TW" sz="1800" b="0"/>
              </a:p>
            </p:txBody>
          </p:sp>
          <p:sp>
            <p:nvSpPr>
              <p:cNvPr id="25618" name="Rectangle 5"/>
              <p:cNvSpPr>
                <a:spLocks noChangeArrowheads="1"/>
              </p:cNvSpPr>
              <p:nvPr/>
            </p:nvSpPr>
            <p:spPr bwMode="auto">
              <a:xfrm>
                <a:off x="7696200" y="2609850"/>
                <a:ext cx="1374775" cy="2215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>
                  <a:buClrTx/>
                  <a:buFontTx/>
                  <a:buNone/>
                </a:pPr>
                <a:r>
                  <a:rPr lang="en-US" altLang="zh-TW" sz="1800" i="1">
                    <a:solidFill>
                      <a:srgbClr val="00A4DE"/>
                    </a:solidFill>
                  </a:rPr>
                  <a:t>100s of millions of GPS enabled</a:t>
                </a:r>
                <a:r>
                  <a:rPr lang="en-US" altLang="zh-TW" sz="1400">
                    <a:solidFill>
                      <a:srgbClr val="075314"/>
                    </a:solidFill>
                  </a:rPr>
                  <a:t> devices sold annually</a:t>
                </a:r>
                <a:endParaRPr lang="en-US" altLang="zh-TW" sz="1800" b="0"/>
              </a:p>
            </p:txBody>
          </p:sp>
        </p:grpSp>
        <p:sp>
          <p:nvSpPr>
            <p:cNvPr id="25612" name="Rectangle 4"/>
            <p:cNvSpPr>
              <a:spLocks noChangeArrowheads="1"/>
            </p:cNvSpPr>
            <p:nvPr/>
          </p:nvSpPr>
          <p:spPr bwMode="auto">
            <a:xfrm>
              <a:off x="4054488" y="4511683"/>
              <a:ext cx="2374900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8600" tIns="228600" rIns="228600" bIns="228600">
              <a:spAutoFit/>
            </a:bodyPr>
            <a:lstStyle/>
            <a:p>
              <a:pPr algn="ctr" eaLnBrk="1" hangingPunct="1">
                <a:buClrTx/>
                <a:buFontTx/>
                <a:buNone/>
              </a:pPr>
              <a:r>
                <a:rPr lang="en-US" altLang="zh-TW" sz="1800" i="1" dirty="0">
                  <a:solidFill>
                    <a:srgbClr val="00A4DE"/>
                  </a:solidFill>
                </a:rPr>
                <a:t>76 million</a:t>
              </a:r>
              <a:r>
                <a:rPr lang="en-US" altLang="zh-TW" sz="1400" dirty="0">
                  <a:solidFill>
                    <a:srgbClr val="075314"/>
                  </a:solidFill>
                </a:rPr>
                <a:t> smart meters in 2009…</a:t>
              </a:r>
              <a:br>
                <a:rPr lang="en-US" altLang="zh-TW" sz="1400" dirty="0">
                  <a:solidFill>
                    <a:srgbClr val="075314"/>
                  </a:solidFill>
                </a:rPr>
              </a:br>
              <a:r>
                <a:rPr lang="en-US" altLang="zh-TW" sz="1400" dirty="0">
                  <a:solidFill>
                    <a:srgbClr val="075314"/>
                  </a:solidFill>
                </a:rPr>
                <a:t> 200M by 2014 </a:t>
              </a:r>
              <a:endParaRPr lang="en-US" altLang="zh-TW" sz="1800" b="0" dirty="0"/>
            </a:p>
          </p:txBody>
        </p:sp>
      </p:grpSp>
      <p:sp>
        <p:nvSpPr>
          <p:cNvPr id="23" name="Text Box 2"/>
          <p:cNvSpPr txBox="1">
            <a:spLocks noChangeArrowheads="1"/>
          </p:cNvSpPr>
          <p:nvPr/>
        </p:nvSpPr>
        <p:spPr bwMode="black">
          <a:xfrm>
            <a:off x="-2020830" y="6215082"/>
            <a:ext cx="14808200" cy="30841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dirty="0" smtClean="0">
                <a:solidFill>
                  <a:srgbClr val="000000">
                    <a:alpha val="73000"/>
                  </a:srgbClr>
                </a:solidFill>
                <a:ea typeface="ＭＳ Ｐゴシック" charset="0"/>
                <a:cs typeface="ＭＳ Ｐゴシック" charset="0"/>
              </a:rPr>
              <a:t>0110100010010001000101001111001000110101101000100100010001010011110010001001000100100011001000100100010010001010001001000</a:t>
            </a:r>
            <a:endParaRPr lang="en-US" sz="1400" dirty="0">
              <a:solidFill>
                <a:srgbClr val="000000">
                  <a:alpha val="73000"/>
                </a:srgbClr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5" name="Group 353289"/>
          <p:cNvGrpSpPr>
            <a:grpSpLocks/>
          </p:cNvGrpSpPr>
          <p:nvPr/>
        </p:nvGrpSpPr>
        <p:grpSpPr bwMode="auto">
          <a:xfrm>
            <a:off x="177800" y="6097860"/>
            <a:ext cx="4356100" cy="571500"/>
            <a:chOff x="177800" y="5175250"/>
            <a:chExt cx="4356100" cy="571500"/>
          </a:xfrm>
        </p:grpSpPr>
        <p:pic>
          <p:nvPicPr>
            <p:cNvPr id="25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000" y="5187950"/>
              <a:ext cx="5461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700" y="5175250"/>
              <a:ext cx="571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600" y="5175250"/>
              <a:ext cx="547200" cy="54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5175250"/>
              <a:ext cx="547200" cy="54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700" y="5175250"/>
              <a:ext cx="547200" cy="54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0" y="5187950"/>
              <a:ext cx="5334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5175250"/>
              <a:ext cx="547200" cy="54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5328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800" y="5207000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282" name="Text Box 37"/>
          <p:cNvSpPr txBox="1">
            <a:spLocks noChangeArrowheads="1"/>
          </p:cNvSpPr>
          <p:nvPr/>
        </p:nvSpPr>
        <p:spPr bwMode="auto">
          <a:xfrm>
            <a:off x="773113" y="1015776"/>
            <a:ext cx="28257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>
            <a:spAutoFit/>
          </a:bodyPr>
          <a:lstStyle>
            <a:lvl1pPr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TW" sz="1800" i="1">
                <a:solidFill>
                  <a:srgbClr val="00A4DE"/>
                </a:solidFill>
              </a:rPr>
              <a:t>12+ TBs</a:t>
            </a:r>
            <a:r>
              <a:rPr lang="en-US" altLang="zh-TW" sz="1300">
                <a:solidFill>
                  <a:srgbClr val="000000"/>
                </a:solidFill>
              </a:rPr>
              <a:t> </a:t>
            </a:r>
            <a:br>
              <a:rPr lang="en-US" altLang="zh-TW" sz="1300">
                <a:solidFill>
                  <a:srgbClr val="000000"/>
                </a:solidFill>
              </a:rPr>
            </a:br>
            <a:r>
              <a:rPr lang="en-US" altLang="zh-TW">
                <a:solidFill>
                  <a:srgbClr val="075314"/>
                </a:solidFill>
              </a:rPr>
              <a:t>of tweet data </a:t>
            </a:r>
            <a:br>
              <a:rPr lang="en-US" altLang="zh-TW">
                <a:solidFill>
                  <a:srgbClr val="075314"/>
                </a:solidFill>
              </a:rPr>
            </a:br>
            <a:r>
              <a:rPr lang="en-US" altLang="zh-TW">
                <a:solidFill>
                  <a:srgbClr val="075314"/>
                </a:solidFill>
              </a:rPr>
              <a:t>every day</a:t>
            </a:r>
          </a:p>
        </p:txBody>
      </p:sp>
      <p:sp>
        <p:nvSpPr>
          <p:cNvPr id="54283" name="Text Box 38"/>
          <p:cNvSpPr txBox="1">
            <a:spLocks noChangeArrowheads="1"/>
          </p:cNvSpPr>
          <p:nvPr/>
        </p:nvSpPr>
        <p:spPr bwMode="auto">
          <a:xfrm>
            <a:off x="2138363" y="4206651"/>
            <a:ext cx="132556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>
            <a:spAutoFit/>
          </a:bodyPr>
          <a:lstStyle>
            <a:lvl1pPr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50000"/>
              </a:spcBef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TW" sz="1800" i="1">
                <a:solidFill>
                  <a:srgbClr val="00A4DE"/>
                </a:solidFill>
              </a:rPr>
              <a:t>25+ TBs </a:t>
            </a:r>
            <a:r>
              <a:rPr lang="en-US" altLang="zh-TW">
                <a:solidFill>
                  <a:srgbClr val="075314"/>
                </a:solidFill>
              </a:rPr>
              <a:t>of</a:t>
            </a:r>
            <a:br>
              <a:rPr lang="en-US" altLang="zh-TW">
                <a:solidFill>
                  <a:srgbClr val="075314"/>
                </a:solidFill>
              </a:rPr>
            </a:br>
            <a:r>
              <a:rPr lang="en-US" altLang="zh-TW">
                <a:solidFill>
                  <a:srgbClr val="075314"/>
                </a:solidFill>
              </a:rPr>
              <a:t>log data every day</a:t>
            </a:r>
          </a:p>
        </p:txBody>
      </p:sp>
      <p:pic>
        <p:nvPicPr>
          <p:cNvPr id="25605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1693639"/>
            <a:ext cx="2784475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 rot="-5400000">
            <a:off x="-189706" y="3213670"/>
            <a:ext cx="14700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TW" sz="1800" i="1">
                <a:solidFill>
                  <a:srgbClr val="00A4DE"/>
                </a:solidFill>
              </a:rPr>
              <a:t>? TBs </a:t>
            </a:r>
            <a:r>
              <a:rPr lang="en-US" altLang="zh-TW" sz="1400">
                <a:solidFill>
                  <a:srgbClr val="075314"/>
                </a:solidFill>
              </a:rPr>
              <a:t>of</a:t>
            </a:r>
            <a:br>
              <a:rPr lang="en-US" altLang="zh-TW" sz="1400">
                <a:solidFill>
                  <a:srgbClr val="075314"/>
                </a:solidFill>
              </a:rPr>
            </a:br>
            <a:r>
              <a:rPr lang="en-US" altLang="zh-TW" sz="1400">
                <a:solidFill>
                  <a:srgbClr val="075314"/>
                </a:solidFill>
              </a:rPr>
              <a:t>data every day</a:t>
            </a:r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376238" y="4295551"/>
            <a:ext cx="1638300" cy="1509713"/>
            <a:chOff x="264585" y="4317999"/>
            <a:chExt cx="1842062" cy="2180183"/>
          </a:xfrm>
        </p:grpSpPr>
        <p:pic>
          <p:nvPicPr>
            <p:cNvPr id="25609" name="Picture 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6" y="6117182"/>
              <a:ext cx="89262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0" name="Picture 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85" y="4317999"/>
              <a:ext cx="1842062" cy="178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rapezoid 10"/>
          <p:cNvSpPr/>
          <p:nvPr/>
        </p:nvSpPr>
        <p:spPr bwMode="auto">
          <a:xfrm rot="16200000">
            <a:off x="3103563" y="515937"/>
            <a:ext cx="5651500" cy="6334125"/>
          </a:xfrm>
          <a:prstGeom prst="trapezoid">
            <a:avLst>
              <a:gd name="adj" fmla="val 28745"/>
            </a:avLst>
          </a:prstGeom>
          <a:solidFill>
            <a:schemeClr val="tx2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/>
          <a:lstStyle/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endParaRPr lang="en-US" sz="1400"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</a:t>
            </a:r>
            <a:r>
              <a:rPr lang="en-US" smtClean="0"/>
              <a:t>much data today?</a:t>
            </a:r>
            <a:endParaRPr lang="en-US" dirty="0" smtClean="0"/>
          </a:p>
        </p:txBody>
      </p:sp>
      <p:pic>
        <p:nvPicPr>
          <p:cNvPr id="33" name="Picture 5" descr="bill_gates_01.jp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714744" y="3714752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ounded Rectangular Callout 4"/>
          <p:cNvSpPr>
            <a:spLocks noChangeArrowheads="1"/>
          </p:cNvSpPr>
          <p:nvPr/>
        </p:nvSpPr>
        <p:spPr bwMode="auto">
          <a:xfrm>
            <a:off x="6307440" y="3435351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640K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ought to be enough for anybody.</a:t>
            </a:r>
          </a:p>
        </p:txBody>
      </p:sp>
    </p:spTree>
    <p:extLst>
      <p:ext uri="{BB962C8B-B14F-4D97-AF65-F5344CB8AC3E}">
        <p14:creationId xmlns:p14="http://schemas.microsoft.com/office/powerpoint/2010/main" val="2145675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45 0.00185 L 2.22222E-6 -7.40741E-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2" grpId="0"/>
      <p:bldP spid="54283" grpId="0"/>
      <p:bldP spid="3" grpId="0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Hide system-level details from the developers</a:t>
            </a:r>
          </a:p>
          <a:p>
            <a:r>
              <a:rPr lang="en-US" dirty="0" smtClean="0"/>
              <a:t>Using Commodity Machines to Scale up the power 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340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3965287" cy="51571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52736"/>
            <a:ext cx="8196402" cy="461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9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Hadoop Cluster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2078831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14600"/>
            <a:ext cx="9144000" cy="60288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9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64046" y="836712"/>
            <a:ext cx="3546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err="1" smtClean="0">
                <a:solidFill>
                  <a:srgbClr val="FFFF00"/>
                </a:solidFill>
              </a:rPr>
              <a:t>MapReduce</a:t>
            </a:r>
            <a:endParaRPr lang="zh-TW" altLang="en-US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ＭＳ Ｐゴシック" pitchFamily="34" charset="-128"/>
              </a:rPr>
              <a:t>What is MapReduce?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147248" cy="4754563"/>
          </a:xfrm>
        </p:spPr>
        <p:txBody>
          <a:bodyPr/>
          <a:lstStyle/>
          <a:p>
            <a:r>
              <a:rPr lang="en-US" altLang="zh-TW" dirty="0" smtClean="0">
                <a:ea typeface="ＭＳ Ｐゴシック" pitchFamily="34" charset="-128"/>
              </a:rPr>
              <a:t>Parallel programming model for clusters of commodity machines</a:t>
            </a:r>
          </a:p>
          <a:p>
            <a:pPr marL="265113" indent="-265113"/>
            <a:r>
              <a:rPr lang="en-IN" altLang="zh-TW" dirty="0"/>
              <a:t>Platform for reliable, scalable parallel computing</a:t>
            </a:r>
          </a:p>
          <a:p>
            <a:pPr marL="265113" indent="-265113"/>
            <a:r>
              <a:rPr lang="en-US" altLang="zh-TW" dirty="0">
                <a:ea typeface="新細明體" charset="-120"/>
              </a:rPr>
              <a:t>Abstracts </a:t>
            </a:r>
            <a:r>
              <a:rPr lang="en-IN" altLang="zh-TW" dirty="0"/>
              <a:t>issues of parallel environment from programmer.</a:t>
            </a:r>
            <a:endParaRPr lang="en-US" altLang="zh-TW" dirty="0">
              <a:ea typeface="新細明體" charset="-120"/>
            </a:endParaRPr>
          </a:p>
          <a:p>
            <a:pPr marL="0" indent="0">
              <a:buNone/>
            </a:pPr>
            <a:endParaRPr lang="en-US" altLang="zh-TW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03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short history </a:t>
            </a:r>
            <a:endParaRPr lang="zh-TW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en-US" altLang="zh-TW" dirty="0">
                <a:latin typeface="Batang"/>
                <a:ea typeface="Batang" pitchFamily="18" charset="-127"/>
              </a:rPr>
              <a:t>’</a:t>
            </a:r>
            <a:r>
              <a:rPr lang="en-US" altLang="zh-TW" dirty="0"/>
              <a:t>s GFS &amp; </a:t>
            </a:r>
            <a:r>
              <a:rPr lang="en-US" altLang="zh-TW" dirty="0" err="1"/>
              <a:t>MapReduce</a:t>
            </a:r>
            <a:r>
              <a:rPr lang="en-US" altLang="zh-TW" dirty="0"/>
              <a:t> papers published: </a:t>
            </a:r>
          </a:p>
          <a:p>
            <a:pPr lvl="1"/>
            <a:r>
              <a:rPr lang="en-US" altLang="zh-TW" dirty="0"/>
              <a:t>SOSP 2003 : </a:t>
            </a:r>
            <a:r>
              <a:rPr lang="en-US" altLang="zh-TW" dirty="0">
                <a:latin typeface="標楷體"/>
              </a:rPr>
              <a:t>“</a:t>
            </a:r>
            <a:r>
              <a:rPr lang="en-US" altLang="zh-TW" dirty="0"/>
              <a:t>The Google File System</a:t>
            </a:r>
            <a:r>
              <a:rPr lang="en-US" altLang="zh-TW" dirty="0">
                <a:latin typeface="標楷體"/>
              </a:rPr>
              <a:t>”</a:t>
            </a:r>
            <a:endParaRPr lang="en-US" altLang="zh-TW" dirty="0"/>
          </a:p>
          <a:p>
            <a:pPr lvl="1"/>
            <a:r>
              <a:rPr lang="en-US" altLang="zh-TW" dirty="0"/>
              <a:t>OSDI 2004 : </a:t>
            </a:r>
            <a:r>
              <a:rPr lang="en-US" altLang="zh-TW" dirty="0">
                <a:latin typeface="標楷體"/>
              </a:rPr>
              <a:t>“</a:t>
            </a:r>
            <a:r>
              <a:rPr lang="en-US" altLang="zh-TW" dirty="0" err="1"/>
              <a:t>MapReduce</a:t>
            </a:r>
            <a:r>
              <a:rPr lang="en-US" altLang="zh-TW" dirty="0"/>
              <a:t> : </a:t>
            </a:r>
            <a:r>
              <a:rPr lang="en-US" altLang="zh-TW" dirty="0" err="1"/>
              <a:t>Simplifed</a:t>
            </a:r>
            <a:r>
              <a:rPr lang="en-US" altLang="zh-TW" dirty="0"/>
              <a:t> Data Processing on Large Cluster</a:t>
            </a:r>
            <a:r>
              <a:rPr lang="en-US" altLang="zh-TW" dirty="0">
                <a:latin typeface="標楷體"/>
              </a:rPr>
              <a:t>”</a:t>
            </a:r>
            <a:endParaRPr lang="en-US" altLang="zh-TW" dirty="0"/>
          </a:p>
          <a:p>
            <a:pPr lvl="1"/>
            <a:r>
              <a:rPr lang="en-US" altLang="zh-TW" dirty="0"/>
              <a:t>OSDI 2006 : </a:t>
            </a:r>
            <a:r>
              <a:rPr lang="en-US" altLang="zh-TW" dirty="0">
                <a:latin typeface="標楷體"/>
              </a:rPr>
              <a:t>“</a:t>
            </a:r>
            <a:r>
              <a:rPr lang="en-US" altLang="zh-TW" dirty="0" err="1"/>
              <a:t>Bigtable</a:t>
            </a:r>
            <a:r>
              <a:rPr lang="en-US" altLang="zh-TW" dirty="0"/>
              <a:t>: A Distributed Storage System for Structured Data</a:t>
            </a:r>
            <a:r>
              <a:rPr lang="en-US" altLang="zh-TW" dirty="0">
                <a:latin typeface="標楷體"/>
              </a:rPr>
              <a:t>”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555875" y="6400800"/>
            <a:ext cx="6264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http://research.google.com/pubs/papers.html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40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Hadoop</a:t>
            </a:r>
            <a:r>
              <a:rPr lang="en-US" dirty="0" smtClean="0"/>
              <a:t> is an open-source implementation in Java</a:t>
            </a:r>
          </a:p>
          <a:p>
            <a:pPr lvl="1"/>
            <a:r>
              <a:rPr lang="en-US" dirty="0" smtClean="0"/>
              <a:t>Development led by Yahoo, used in production</a:t>
            </a:r>
          </a:p>
          <a:p>
            <a:pPr lvl="1"/>
            <a:r>
              <a:rPr lang="en-US" dirty="0" smtClean="0"/>
              <a:t>Now an Apache project</a:t>
            </a:r>
          </a:p>
          <a:p>
            <a:pPr lvl="1"/>
            <a:r>
              <a:rPr lang="en-US" dirty="0" smtClean="0"/>
              <a:t>Rapidly expanding software ecosystem</a:t>
            </a:r>
          </a:p>
        </p:txBody>
      </p:sp>
    </p:spTree>
    <p:extLst>
      <p:ext uri="{BB962C8B-B14F-4D97-AF65-F5344CB8AC3E}">
        <p14:creationId xmlns:p14="http://schemas.microsoft.com/office/powerpoint/2010/main" val="10054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DFA1EA7D-DA6F-4F18-9784-6575546464BD}" type="slidenum">
              <a:rPr lang="en-US" altLang="zh-TW" sz="1000" i="0">
                <a:solidFill>
                  <a:schemeClr val="bg1"/>
                </a:solidFill>
              </a:rPr>
              <a:pPr/>
              <a:t>27</a:t>
            </a:fld>
            <a:endParaRPr lang="en-US" altLang="zh-TW" sz="1000" i="0">
              <a:solidFill>
                <a:schemeClr val="bg1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</a:t>
            </a:r>
            <a:r>
              <a:rPr lang="en-US" altLang="zh-TW" dirty="0" err="1" smtClean="0"/>
              <a:t>Hadoop</a:t>
            </a:r>
            <a:endParaRPr lang="en-US" altLang="zh-TW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TW" dirty="0" smtClean="0"/>
              <a:t>Apache </a:t>
            </a:r>
            <a:r>
              <a:rPr lang="en-US" altLang="zh-TW" dirty="0" err="1" smtClean="0"/>
              <a:t>Hadoop</a:t>
            </a:r>
            <a:endParaRPr lang="en-US" altLang="zh-TW" dirty="0" smtClean="0"/>
          </a:p>
          <a:p>
            <a:pPr lvl="1">
              <a:lnSpc>
                <a:spcPct val="80000"/>
              </a:lnSpc>
            </a:pPr>
            <a:r>
              <a:rPr lang="en-US" altLang="zh-TW" dirty="0" smtClean="0"/>
              <a:t>Open Source – Apache Foundation project</a:t>
            </a:r>
          </a:p>
          <a:p>
            <a:pPr lvl="2">
              <a:lnSpc>
                <a:spcPct val="80000"/>
              </a:lnSpc>
            </a:pPr>
            <a:r>
              <a:rPr lang="en-US" altLang="zh-TW" dirty="0" smtClean="0"/>
              <a:t>Apache Platinum Sponsor</a:t>
            </a:r>
          </a:p>
          <a:p>
            <a:pPr>
              <a:lnSpc>
                <a:spcPct val="80000"/>
              </a:lnSpc>
            </a:pPr>
            <a:r>
              <a:rPr lang="en-US" altLang="zh-TW" dirty="0" smtClean="0"/>
              <a:t>History</a:t>
            </a:r>
          </a:p>
          <a:p>
            <a:pPr lvl="1">
              <a:lnSpc>
                <a:spcPct val="80000"/>
              </a:lnSpc>
            </a:pPr>
            <a:r>
              <a:rPr lang="en-US" altLang="zh-TW" dirty="0" smtClean="0"/>
              <a:t>Started in 2005 by Doug Cutting</a:t>
            </a:r>
          </a:p>
          <a:p>
            <a:pPr lvl="1">
              <a:lnSpc>
                <a:spcPct val="80000"/>
              </a:lnSpc>
            </a:pPr>
            <a:r>
              <a:rPr lang="en-US" altLang="zh-TW" dirty="0" smtClean="0"/>
              <a:t>Yahoo! became the primary contributor in 2006</a:t>
            </a:r>
          </a:p>
          <a:p>
            <a:pPr>
              <a:lnSpc>
                <a:spcPct val="80000"/>
              </a:lnSpc>
            </a:pPr>
            <a:r>
              <a:rPr lang="en-US" altLang="zh-TW" dirty="0" smtClean="0"/>
              <a:t>Portable</a:t>
            </a:r>
          </a:p>
          <a:p>
            <a:pPr lvl="1">
              <a:lnSpc>
                <a:spcPct val="80000"/>
              </a:lnSpc>
            </a:pPr>
            <a:r>
              <a:rPr lang="en-US" altLang="zh-TW" dirty="0" smtClean="0"/>
              <a:t>Written in Java</a:t>
            </a:r>
          </a:p>
          <a:p>
            <a:pPr lvl="1">
              <a:lnSpc>
                <a:spcPct val="80000"/>
              </a:lnSpc>
            </a:pPr>
            <a:r>
              <a:rPr lang="en-US" altLang="zh-TW" dirty="0" smtClean="0"/>
              <a:t>Runs on commodity hardware</a:t>
            </a:r>
          </a:p>
          <a:p>
            <a:pPr lvl="1">
              <a:lnSpc>
                <a:spcPct val="80000"/>
              </a:lnSpc>
            </a:pPr>
            <a:r>
              <a:rPr lang="en-US" altLang="zh-TW" dirty="0" smtClean="0"/>
              <a:t>Linux, Mac OS/X, Windows, and Solaris</a:t>
            </a:r>
          </a:p>
        </p:txBody>
      </p:sp>
    </p:spTree>
    <p:extLst>
      <p:ext uri="{BB962C8B-B14F-4D97-AF65-F5344CB8AC3E}">
        <p14:creationId xmlns:p14="http://schemas.microsoft.com/office/powerpoint/2010/main" val="19607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 history </a:t>
            </a:r>
            <a:endParaRPr lang="zh-TW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zh-TW" dirty="0"/>
              <a:t>Dong </a:t>
            </a:r>
            <a:r>
              <a:rPr kumimoji="0" lang="en-US" altLang="zh-TW" dirty="0" smtClean="0"/>
              <a:t>Cutting</a:t>
            </a:r>
            <a:endParaRPr lang="en-US" altLang="zh-TW" dirty="0"/>
          </a:p>
          <a:p>
            <a:r>
              <a:rPr lang="en-US" altLang="zh-TW" dirty="0" smtClean="0"/>
              <a:t>Hired by Yahoo at 2006</a:t>
            </a:r>
          </a:p>
          <a:p>
            <a:r>
              <a:rPr kumimoji="0" lang="en-US" altLang="zh-TW" dirty="0" err="1" smtClean="0"/>
              <a:t>Hadoop</a:t>
            </a:r>
            <a:endParaRPr kumimoji="0" lang="zh-TW" altLang="en-US" dirty="0"/>
          </a:p>
          <a:p>
            <a:pPr>
              <a:buFontTx/>
              <a:buNone/>
            </a:pPr>
            <a:endParaRPr kumimoji="0" lang="en-US" altLang="zh-TW" dirty="0"/>
          </a:p>
        </p:txBody>
      </p:sp>
      <p:sp>
        <p:nvSpPr>
          <p:cNvPr id="2" name="AutoShape 2" descr="http://www.boiledbeans.net/wp-content/uploads/2011/03/fdec1f4ca09c4cceff9aa4151b4abf01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44824"/>
            <a:ext cx="3333750" cy="428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https://si0.twimg.com/profile_images/1252505253/elephant_rgb_sq.pn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7"/>
            <a:ext cx="3077517" cy="310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55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B4EE973-71CB-432A-AF4F-2C7B2331D880}" type="slidenum">
              <a:rPr lang="en-US" altLang="zh-TW" sz="1000" i="0">
                <a:solidFill>
                  <a:schemeClr val="bg1"/>
                </a:solidFill>
              </a:rPr>
              <a:pPr/>
              <a:t>29</a:t>
            </a:fld>
            <a:endParaRPr lang="en-US" altLang="zh-TW" sz="1000" i="0">
              <a:solidFill>
                <a:schemeClr val="bg1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Growing Hadoop Ecosystem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1600201"/>
            <a:ext cx="5902325" cy="4525963"/>
          </a:xfrm>
        </p:spPr>
        <p:txBody>
          <a:bodyPr>
            <a:noAutofit/>
          </a:bodyPr>
          <a:lstStyle/>
          <a:p>
            <a:pPr marL="171450" indent="-171450">
              <a:lnSpc>
                <a:spcPct val="80000"/>
              </a:lnSpc>
            </a:pPr>
            <a:r>
              <a:rPr lang="en-US" altLang="zh-TW" dirty="0" err="1" smtClean="0">
                <a:solidFill>
                  <a:srgbClr val="FF0000"/>
                </a:solidFill>
              </a:rPr>
              <a:t>Hadoop</a:t>
            </a:r>
            <a:r>
              <a:rPr lang="en-US" altLang="zh-TW" dirty="0" smtClean="0">
                <a:solidFill>
                  <a:srgbClr val="FF0000"/>
                </a:solidFill>
              </a:rPr>
              <a:t> Core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 smtClean="0">
                <a:solidFill>
                  <a:srgbClr val="FF0000"/>
                </a:solidFill>
              </a:rPr>
              <a:t>Distributed File System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 err="1" smtClean="0">
                <a:solidFill>
                  <a:srgbClr val="FF0000"/>
                </a:solidFill>
              </a:rPr>
              <a:t>MapReduce</a:t>
            </a:r>
            <a:r>
              <a:rPr lang="en-US" altLang="zh-TW" sz="2000" dirty="0" smtClean="0">
                <a:solidFill>
                  <a:srgbClr val="FF0000"/>
                </a:solidFill>
              </a:rPr>
              <a:t> Framework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171450" indent="-171450">
              <a:lnSpc>
                <a:spcPct val="80000"/>
              </a:lnSpc>
            </a:pPr>
            <a:r>
              <a:rPr lang="en-US" altLang="zh-TW" dirty="0" smtClean="0"/>
              <a:t>Pig (initiated by Yahoo!)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 smtClean="0"/>
              <a:t>Parallel Programming Language and Runtime</a:t>
            </a:r>
            <a:endParaRPr lang="en-US" altLang="zh-TW" dirty="0" smtClean="0"/>
          </a:p>
          <a:p>
            <a:pPr marL="171450" indent="-171450">
              <a:lnSpc>
                <a:spcPct val="80000"/>
              </a:lnSpc>
            </a:pPr>
            <a:r>
              <a:rPr lang="en-US" altLang="zh-TW" dirty="0" err="1" smtClean="0"/>
              <a:t>Hbase</a:t>
            </a:r>
            <a:r>
              <a:rPr lang="en-US" altLang="zh-TW" dirty="0" smtClean="0"/>
              <a:t> (initiated by </a:t>
            </a:r>
            <a:r>
              <a:rPr lang="en-US" altLang="zh-TW" dirty="0" err="1" smtClean="0"/>
              <a:t>Powerset</a:t>
            </a:r>
            <a:r>
              <a:rPr lang="en-US" altLang="zh-TW" dirty="0" smtClean="0"/>
              <a:t>)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 smtClean="0"/>
              <a:t>Table storage for semi-structured data</a:t>
            </a:r>
          </a:p>
          <a:p>
            <a:pPr marL="171450" indent="-171450">
              <a:lnSpc>
                <a:spcPct val="80000"/>
              </a:lnSpc>
            </a:pPr>
            <a:r>
              <a:rPr lang="en-US" altLang="zh-TW" dirty="0" smtClean="0"/>
              <a:t>Zookeeper (initiated by Yahoo!)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 smtClean="0"/>
              <a:t>Coordinating distributed systems</a:t>
            </a:r>
          </a:p>
          <a:p>
            <a:pPr marL="171450" indent="-171450">
              <a:lnSpc>
                <a:spcPct val="80000"/>
              </a:lnSpc>
            </a:pPr>
            <a:r>
              <a:rPr lang="en-US" altLang="zh-TW" dirty="0" smtClean="0"/>
              <a:t>Hive (initiated by Facebook)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 smtClean="0"/>
              <a:t>SQL-like query language and </a:t>
            </a:r>
            <a:r>
              <a:rPr lang="en-US" altLang="zh-TW" sz="2000" dirty="0" err="1" smtClean="0"/>
              <a:t>metastore</a:t>
            </a:r>
            <a:endParaRPr lang="en-US" altLang="zh-TW" sz="2000" dirty="0" smtClean="0"/>
          </a:p>
        </p:txBody>
      </p:sp>
      <p:pic>
        <p:nvPicPr>
          <p:cNvPr id="23557" name="Picture 4" descr="hadoop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6" y="2780929"/>
            <a:ext cx="2935287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5" descr="pig-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789040"/>
            <a:ext cx="1584176" cy="2252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6" descr="asf_logo_wi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92" y="1988841"/>
            <a:ext cx="35639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2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ECD128-215D-4778-B3BC-01A1A7A92B0B}" type="slidenum">
              <a:rPr lang="en-GB" smtClean="0"/>
              <a:pPr/>
              <a:t>3</a:t>
            </a:fld>
            <a:endParaRPr lang="en-GB" smtClean="0"/>
          </a:p>
        </p:txBody>
      </p:sp>
      <p:sp>
        <p:nvSpPr>
          <p:cNvPr id="4099" name="Rectangle 4"/>
          <p:cNvSpPr>
            <a:spLocks noGrp="1"/>
          </p:cNvSpPr>
          <p:nvPr>
            <p:ph type="title" idx="4294967295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endParaRPr lang="zh-TW" altLang="zh-TW" sz="3200" smtClean="0">
              <a:solidFill>
                <a:schemeClr val="tx2"/>
              </a:solidFill>
            </a:endParaRPr>
          </a:p>
        </p:txBody>
      </p:sp>
      <p:pic>
        <p:nvPicPr>
          <p:cNvPr id="410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77338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998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08720"/>
            <a:ext cx="6936432" cy="520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1. </a:t>
            </a:r>
            <a:r>
              <a:rPr kumimoji="1" lang="en-US" altLang="zh-TW" dirty="0" err="1" smtClean="0"/>
              <a:t>MapReduce</a:t>
            </a:r>
            <a:r>
              <a:rPr kumimoji="1" lang="en-US" altLang="zh-TW" dirty="0" smtClean="0"/>
              <a:t> Key-Value Programming Model</a:t>
            </a:r>
          </a:p>
          <a:p>
            <a:r>
              <a:rPr kumimoji="1" lang="en-US" altLang="zh-TW" dirty="0" smtClean="0"/>
              <a:t>2. </a:t>
            </a:r>
            <a:r>
              <a:rPr kumimoji="1" lang="en-US" altLang="zh-TW" dirty="0" err="1"/>
              <a:t>MapReduce</a:t>
            </a:r>
            <a:r>
              <a:rPr kumimoji="1" lang="en-US" altLang="zh-TW" dirty="0"/>
              <a:t> Key-Value Programming Model</a:t>
            </a:r>
          </a:p>
          <a:p>
            <a:r>
              <a:rPr kumimoji="1" lang="en-US" altLang="zh-TW" dirty="0" smtClean="0"/>
              <a:t>3. </a:t>
            </a:r>
            <a:r>
              <a:rPr kumimoji="1" lang="en-US" altLang="zh-TW" dirty="0" err="1"/>
              <a:t>MapReduce</a:t>
            </a:r>
            <a:r>
              <a:rPr kumimoji="1" lang="en-US" altLang="zh-TW" dirty="0"/>
              <a:t> Key-Value Programming Model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674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ea typeface="新細明體" charset="-120"/>
              </a:rPr>
              <a:t>MapReduce</a:t>
            </a:r>
            <a:r>
              <a:rPr lang="en-US" altLang="zh-TW" dirty="0" smtClean="0">
                <a:ea typeface="新細明體" charset="-120"/>
              </a:rPr>
              <a:t> Programming Model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You write two functions, </a:t>
            </a:r>
            <a:r>
              <a:rPr lang="en-US" altLang="zh-TW" dirty="0">
                <a:solidFill>
                  <a:srgbClr val="33CC33"/>
                </a:solidFill>
                <a:ea typeface="新細明體" charset="-120"/>
              </a:rPr>
              <a:t>Map</a:t>
            </a:r>
            <a:r>
              <a:rPr lang="en-US" altLang="zh-TW" dirty="0">
                <a:ea typeface="新細明體" charset="-120"/>
              </a:rPr>
              <a:t> and </a:t>
            </a:r>
            <a:r>
              <a:rPr lang="en-US" altLang="zh-TW" dirty="0">
                <a:solidFill>
                  <a:srgbClr val="33CC33"/>
                </a:solidFill>
                <a:ea typeface="新細明體" charset="-120"/>
              </a:rPr>
              <a:t>Reduce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1"/>
            <a:r>
              <a:rPr lang="en-US" altLang="zh-TW" dirty="0">
                <a:ea typeface="新細明體" charset="-120"/>
              </a:rPr>
              <a:t>They each have a special </a:t>
            </a:r>
            <a:r>
              <a:rPr lang="en-US" altLang="zh-TW" dirty="0" smtClean="0">
                <a:ea typeface="新細明體" charset="-120"/>
              </a:rPr>
              <a:t>form (</a:t>
            </a:r>
            <a:r>
              <a:rPr lang="en-US" altLang="zh-TW" i="1" dirty="0">
                <a:solidFill>
                  <a:srgbClr val="33CC33"/>
                </a:solidFill>
                <a:ea typeface="新細明體" charset="-120"/>
              </a:rPr>
              <a:t>key-value pairs</a:t>
            </a:r>
            <a:r>
              <a:rPr lang="en-US" altLang="zh-TW" dirty="0" smtClean="0">
                <a:ea typeface="新細明體" charset="-120"/>
              </a:rPr>
              <a:t>).</a:t>
            </a:r>
            <a:endParaRPr lang="en-US" altLang="zh-TW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781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ＭＳ Ｐゴシック" pitchFamily="34" charset="-128"/>
              </a:rPr>
              <a:t>MapReduce Programming Model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827584" y="1628800"/>
            <a:ext cx="7683500" cy="49276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Data type: key-value </a:t>
            </a:r>
            <a:r>
              <a:rPr lang="en-US" altLang="zh-TW" i="1" dirty="0" smtClean="0">
                <a:solidFill>
                  <a:srgbClr val="000000"/>
                </a:solidFill>
                <a:ea typeface="ＭＳ Ｐゴシック" pitchFamily="34" charset="-128"/>
              </a:rPr>
              <a:t>records</a:t>
            </a:r>
            <a:endParaRPr lang="en-US" altLang="zh-TW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Map function:</a:t>
            </a:r>
          </a:p>
          <a:p>
            <a:pPr algn="ctr">
              <a:buFontTx/>
              <a:buNone/>
            </a:pP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(K</a:t>
            </a:r>
            <a:r>
              <a:rPr lang="en-US" altLang="zh-TW" baseline="-25000" dirty="0" smtClean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, V</a:t>
            </a:r>
            <a:r>
              <a:rPr lang="en-US" altLang="zh-TW" baseline="-25000" dirty="0" smtClean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) </a:t>
            </a:r>
            <a:r>
              <a:rPr lang="en-US" altLang="zh-TW" dirty="0" smtClean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Reduce function:</a:t>
            </a:r>
          </a:p>
          <a:p>
            <a:pPr algn="ctr">
              <a:buFontTx/>
              <a:buNone/>
            </a:pP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, list(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)) </a:t>
            </a:r>
            <a:r>
              <a:rPr lang="en-US" altLang="zh-TW" dirty="0" smtClean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endParaRPr lang="en-US" altLang="zh-TW" dirty="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786" y="5572140"/>
            <a:ext cx="771530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2800" b="1" dirty="0" smtClean="0">
                <a:solidFill>
                  <a:srgbClr val="FF0000"/>
                </a:solidFill>
                <a:cs typeface="Arial" charset="0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64224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 err="1" smtClean="0"/>
              <a:t>WordCount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980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Programming Model: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7" y="1905002"/>
            <a:ext cx="6111875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Map(String </a:t>
            </a:r>
            <a:r>
              <a:rPr lang="en-US" sz="2400" dirty="0" err="1" smtClean="0"/>
              <a:t>docid</a:t>
            </a:r>
            <a:r>
              <a:rPr lang="en-US" sz="2400" dirty="0" smtClean="0"/>
              <a:t>, </a:t>
            </a:r>
            <a:r>
              <a:rPr lang="en-US" sz="2400" dirty="0"/>
              <a:t>String </a:t>
            </a:r>
            <a:r>
              <a:rPr lang="en-US" sz="2400" dirty="0" smtClean="0"/>
              <a:t>text):</a:t>
            </a:r>
            <a:endParaRPr lang="en-US" sz="2400" dirty="0"/>
          </a:p>
          <a:p>
            <a:r>
              <a:rPr lang="en-US" sz="2400" b="0" i="1" dirty="0" smtClean="0"/>
              <a:t>     </a:t>
            </a:r>
            <a:r>
              <a:rPr lang="en-US" sz="2400" b="0" dirty="0" smtClean="0"/>
              <a:t>for each word w in text:</a:t>
            </a:r>
          </a:p>
          <a:p>
            <a:r>
              <a:rPr lang="en-US" sz="2400" b="0" dirty="0" smtClean="0"/>
              <a:t>          Emit(w</a:t>
            </a:r>
            <a:r>
              <a:rPr lang="en-US" sz="2400" b="0" dirty="0"/>
              <a:t>, </a:t>
            </a:r>
            <a:r>
              <a:rPr lang="en-US" sz="2400" b="0" dirty="0" smtClean="0"/>
              <a:t>1);</a:t>
            </a:r>
            <a:endParaRPr lang="en-US" sz="2400" b="0" dirty="0"/>
          </a:p>
          <a:p>
            <a:endParaRPr lang="en-US" sz="2400" b="0" dirty="0"/>
          </a:p>
          <a:p>
            <a:r>
              <a:rPr lang="en-US" sz="2400" dirty="0"/>
              <a:t>Reduce(String </a:t>
            </a:r>
            <a:r>
              <a:rPr lang="en-US" sz="2400" dirty="0" smtClean="0"/>
              <a:t>term, </a:t>
            </a:r>
            <a:r>
              <a:rPr lang="en-US" sz="2400" dirty="0" err="1" smtClean="0"/>
              <a:t>Iterator</a:t>
            </a:r>
            <a:r>
              <a:rPr lang="en-US" sz="2400" dirty="0" smtClean="0"/>
              <a:t>&lt;</a:t>
            </a:r>
            <a:r>
              <a:rPr lang="en-US" sz="2400" dirty="0" err="1" smtClean="0"/>
              <a:t>Int</a:t>
            </a:r>
            <a:r>
              <a:rPr lang="en-US" sz="2400" dirty="0" smtClean="0"/>
              <a:t>&gt; values):</a:t>
            </a:r>
            <a:endParaRPr lang="en-US" sz="2400" dirty="0"/>
          </a:p>
          <a:p>
            <a:r>
              <a:rPr lang="en-US" sz="2400" b="0" i="1" dirty="0"/>
              <a:t>     </a:t>
            </a:r>
            <a:r>
              <a:rPr lang="en-US" sz="2400" b="0" dirty="0" err="1" smtClean="0"/>
              <a:t>int</a:t>
            </a:r>
            <a:r>
              <a:rPr lang="en-US" sz="2400" b="0" dirty="0" smtClean="0"/>
              <a:t> sum </a:t>
            </a:r>
            <a:r>
              <a:rPr lang="en-US" sz="2400" b="0" dirty="0"/>
              <a:t>= 0;</a:t>
            </a:r>
          </a:p>
          <a:p>
            <a:r>
              <a:rPr lang="en-US" sz="2400" b="0" dirty="0"/>
              <a:t>     for each v in </a:t>
            </a:r>
            <a:r>
              <a:rPr lang="en-US" sz="2400" b="0" dirty="0" smtClean="0"/>
              <a:t>values</a:t>
            </a:r>
            <a:r>
              <a:rPr lang="en-US" sz="2400" b="0" dirty="0"/>
              <a:t>:</a:t>
            </a:r>
          </a:p>
          <a:p>
            <a:r>
              <a:rPr lang="en-US" sz="2400" b="0" dirty="0"/>
              <a:t>          </a:t>
            </a:r>
            <a:r>
              <a:rPr lang="en-US" sz="2400" b="0" dirty="0" smtClean="0"/>
              <a:t>sum </a:t>
            </a:r>
            <a:r>
              <a:rPr lang="en-US" sz="2400" b="0" dirty="0"/>
              <a:t>+= </a:t>
            </a:r>
            <a:r>
              <a:rPr lang="en-US" sz="2400" b="0" dirty="0" smtClean="0"/>
              <a:t>v;</a:t>
            </a:r>
            <a:endParaRPr lang="en-US" sz="2400" b="0" dirty="0"/>
          </a:p>
          <a:p>
            <a:r>
              <a:rPr lang="en-US" sz="2400" b="0" dirty="0"/>
              <a:t>          </a:t>
            </a:r>
            <a:r>
              <a:rPr lang="en-US" sz="2400" b="0" dirty="0" smtClean="0"/>
              <a:t>Emit(term, value);</a:t>
            </a:r>
            <a:endParaRPr lang="en-US" sz="2400" b="0" dirty="0"/>
          </a:p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81815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ea typeface="ＭＳ Ｐゴシック" pitchFamily="34" charset="-128"/>
              </a:rPr>
              <a:t>Word Count Example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9144000" cy="379619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99592" y="5661248"/>
            <a:ext cx="73080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smtClean="0"/>
              <a:t>As a programmer, you just only to focus ….  </a:t>
            </a:r>
            <a:endParaRPr kumimoji="1"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1835696" y="1844824"/>
            <a:ext cx="2880320" cy="3024336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5055482" y="1772816"/>
            <a:ext cx="2468846" cy="3168352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931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51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Dataflow in Hadoop</a:t>
            </a:r>
          </a:p>
        </p:txBody>
      </p:sp>
      <p:pic>
        <p:nvPicPr>
          <p:cNvPr id="12291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229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038352" y="1963738"/>
            <a:ext cx="2200275" cy="373063"/>
            <a:chOff x="2037742" y="1964049"/>
            <a:chExt cx="2200172" cy="372508"/>
          </a:xfrm>
        </p:grpSpPr>
        <p:sp>
          <p:nvSpPr>
            <p:cNvPr id="12306" name="TextBox 4"/>
            <p:cNvSpPr txBox="1">
              <a:spLocks noChangeArrowheads="1"/>
            </p:cNvSpPr>
            <p:nvPr/>
          </p:nvSpPr>
          <p:spPr bwMode="auto">
            <a:xfrm>
              <a:off x="2362600" y="1964049"/>
              <a:ext cx="1199311" cy="368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Submit job</a:t>
              </a:r>
            </a:p>
          </p:txBody>
        </p:sp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>
              <a:off x="2037742" y="2334972"/>
              <a:ext cx="2200172" cy="158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471863" y="3116264"/>
            <a:ext cx="2184400" cy="1747837"/>
            <a:chOff x="3472394" y="3116097"/>
            <a:chExt cx="2183082" cy="1747351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3472394" y="3116097"/>
              <a:ext cx="2183082" cy="1747351"/>
              <a:chOff x="3472394" y="3116097"/>
              <a:chExt cx="2183082" cy="1747351"/>
            </a:xfrm>
          </p:grpSpPr>
          <p:cxnSp>
            <p:nvCxnSpPr>
              <p:cNvPr id="17" name="Straight Arrow Connector 16"/>
              <p:cNvCxnSpPr>
                <a:cxnSpLocks noChangeShapeType="1"/>
              </p:cNvCxnSpPr>
              <p:nvPr/>
            </p:nvCxnSpPr>
            <p:spPr bwMode="auto">
              <a:xfrm rot="10800000" flipV="1">
                <a:off x="3472394" y="3116097"/>
                <a:ext cx="1105819" cy="693544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9" name="Straight Arrow Connector 18"/>
              <p:cNvCxnSpPr>
                <a:cxnSpLocks noChangeShapeType="1"/>
              </p:cNvCxnSpPr>
              <p:nvPr/>
            </p:nvCxnSpPr>
            <p:spPr bwMode="auto">
              <a:xfrm rot="5400000">
                <a:off x="3151628" y="3436863"/>
                <a:ext cx="1747351" cy="1105819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2" name="Straight Arrow Connector 21"/>
              <p:cNvCxnSpPr>
                <a:cxnSpLocks noChangeShapeType="1"/>
              </p:cNvCxnSpPr>
              <p:nvPr/>
            </p:nvCxnSpPr>
            <p:spPr bwMode="auto">
              <a:xfrm>
                <a:off x="4578213" y="3116097"/>
                <a:ext cx="1077263" cy="693544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4" name="Straight Arrow Connector 23"/>
              <p:cNvCxnSpPr>
                <a:cxnSpLocks noChangeShapeType="1"/>
              </p:cNvCxnSpPr>
              <p:nvPr/>
            </p:nvCxnSpPr>
            <p:spPr bwMode="auto">
              <a:xfrm rot="16200000" flipH="1">
                <a:off x="4243169" y="3451141"/>
                <a:ext cx="1747351" cy="1077263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</p:grpSp>
        <p:sp>
          <p:nvSpPr>
            <p:cNvPr id="12301" name="TextBox 25"/>
            <p:cNvSpPr txBox="1">
              <a:spLocks noChangeArrowheads="1"/>
            </p:cNvSpPr>
            <p:nvPr/>
          </p:nvSpPr>
          <p:spPr bwMode="auto">
            <a:xfrm>
              <a:off x="4053336" y="3810200"/>
              <a:ext cx="1048403" cy="36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schedule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85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Dataflow in Hadoop</a:t>
            </a:r>
          </a:p>
        </p:txBody>
      </p:sp>
      <p:pic>
        <p:nvPicPr>
          <p:cNvPr id="13315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331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an 19"/>
          <p:cNvSpPr>
            <a:spLocks noChangeArrowheads="1"/>
          </p:cNvSpPr>
          <p:nvPr/>
        </p:nvSpPr>
        <p:spPr bwMode="auto">
          <a:xfrm>
            <a:off x="417513" y="4327526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343025" y="4060823"/>
            <a:ext cx="1270000" cy="1053847"/>
            <a:chOff x="1343737" y="4061131"/>
            <a:chExt cx="1269890" cy="1053128"/>
          </a:xfrm>
        </p:grpSpPr>
        <p:cxnSp>
          <p:nvCxnSpPr>
            <p:cNvPr id="23" name="Straight Arrow Connector 22"/>
            <p:cNvCxnSpPr>
              <a:cxnSpLocks noChangeShapeType="1"/>
            </p:cNvCxnSpPr>
            <p:nvPr/>
          </p:nvCxnSpPr>
          <p:spPr bwMode="auto">
            <a:xfrm flipV="1">
              <a:off x="1343737" y="4341927"/>
              <a:ext cx="1269890" cy="295073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>
              <a:off x="1343737" y="4637000"/>
              <a:ext cx="1269890" cy="22844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3327" name="TextBox 33"/>
            <p:cNvSpPr txBox="1">
              <a:spLocks noChangeArrowheads="1"/>
            </p:cNvSpPr>
            <p:nvPr/>
          </p:nvSpPr>
          <p:spPr bwMode="auto">
            <a:xfrm>
              <a:off x="1373269" y="4061131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Block 1</a:t>
              </a:r>
            </a:p>
          </p:txBody>
        </p:sp>
        <p:sp>
          <p:nvSpPr>
            <p:cNvPr id="13328" name="TextBox 37"/>
            <p:cNvSpPr txBox="1">
              <a:spLocks noChangeArrowheads="1"/>
            </p:cNvSpPr>
            <p:nvPr/>
          </p:nvSpPr>
          <p:spPr bwMode="auto">
            <a:xfrm>
              <a:off x="1392775" y="4745179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Block 2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3320" name="TextBox 44"/>
          <p:cNvSpPr txBox="1">
            <a:spLocks noChangeArrowheads="1"/>
          </p:cNvSpPr>
          <p:nvPr/>
        </p:nvSpPr>
        <p:spPr bwMode="auto">
          <a:xfrm>
            <a:off x="342900" y="3500439"/>
            <a:ext cx="125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>
                <a:latin typeface="Calibri" pitchFamily="34" charset="0"/>
              </a:rPr>
              <a:t>Input File</a:t>
            </a:r>
          </a:p>
        </p:txBody>
      </p:sp>
    </p:spTree>
    <p:extLst>
      <p:ext uri="{BB962C8B-B14F-4D97-AF65-F5344CB8AC3E}">
        <p14:creationId xmlns:p14="http://schemas.microsoft.com/office/powerpoint/2010/main" val="27230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Dataflow in Hadoop</a:t>
            </a:r>
          </a:p>
        </p:txBody>
      </p:sp>
      <p:pic>
        <p:nvPicPr>
          <p:cNvPr id="14339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434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6" name="Can 15"/>
          <p:cNvSpPr>
            <a:spLocks noChangeArrowheads="1"/>
          </p:cNvSpPr>
          <p:nvPr/>
        </p:nvSpPr>
        <p:spPr bwMode="auto">
          <a:xfrm>
            <a:off x="3722688" y="3913189"/>
            <a:ext cx="544512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17" name="Can 16"/>
          <p:cNvSpPr>
            <a:spLocks noChangeArrowheads="1"/>
          </p:cNvSpPr>
          <p:nvPr/>
        </p:nvSpPr>
        <p:spPr bwMode="auto">
          <a:xfrm>
            <a:off x="3752852" y="4918075"/>
            <a:ext cx="544513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 flipV="1">
            <a:off x="3632200" y="4341813"/>
            <a:ext cx="369888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 flipV="1">
            <a:off x="4016375" y="4341813"/>
            <a:ext cx="369888" cy="214312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 flipV="1">
            <a:off x="3622675" y="5410201"/>
            <a:ext cx="368300" cy="214313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flipV="1">
            <a:off x="4006850" y="5410201"/>
            <a:ext cx="368300" cy="214313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4385905" y="4090988"/>
            <a:ext cx="1003739" cy="1071563"/>
            <a:chOff x="4385559" y="4090803"/>
            <a:chExt cx="1004123" cy="1071708"/>
          </a:xfrm>
        </p:grpSpPr>
        <p:cxnSp>
          <p:nvCxnSpPr>
            <p:cNvPr id="27" name="Straight Arrow Connector 26"/>
            <p:cNvCxnSpPr>
              <a:cxnSpLocks noChangeShapeType="1"/>
            </p:cNvCxnSpPr>
            <p:nvPr/>
          </p:nvCxnSpPr>
          <p:spPr bwMode="auto">
            <a:xfrm rot="10800000">
              <a:off x="4385918" y="4090803"/>
              <a:ext cx="1003684" cy="1587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>
              <a:off x="4353493" y="4124815"/>
              <a:ext cx="1068534" cy="1003684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rot="10800000">
              <a:off x="4385918" y="5160924"/>
              <a:ext cx="1003684" cy="158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0" name="Straight Arrow Connector 39"/>
            <p:cNvCxnSpPr>
              <a:cxnSpLocks noChangeShapeType="1"/>
            </p:cNvCxnSpPr>
            <p:nvPr/>
          </p:nvCxnSpPr>
          <p:spPr bwMode="auto">
            <a:xfrm rot="16200000" flipV="1">
              <a:off x="4352699" y="4124022"/>
              <a:ext cx="1070121" cy="100368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820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213E-6 2.85383E-6 L 0.12157 -0.03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-19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002E-6 2.85383E-6 L 0.16395 -0.18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0" y="-9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061E-6 -1.84851E-6 L 0.12123 0.088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4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215E-6 -1.84851E-6 L 0.16307 -0.061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-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4"/>
          <p:cNvSpPr>
            <a:spLocks noGrp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r>
              <a:rPr lang="en-US" altLang="zh-TW" smtClean="0">
                <a:ea typeface="ＭＳ Ｐゴシック" pitchFamily="34" charset="-128"/>
              </a:rPr>
              <a:t>Applications for Big Data Analytics</a:t>
            </a: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-285750" y="3019425"/>
            <a:ext cx="2619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Homeland Security</a:t>
            </a: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4751388" y="1295400"/>
            <a:ext cx="1746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Finance </a:t>
            </a:r>
          </a:p>
        </p:txBody>
      </p:sp>
      <p:sp>
        <p:nvSpPr>
          <p:cNvPr id="37892" name="Rectangle 2"/>
          <p:cNvSpPr>
            <a:spLocks noChangeArrowheads="1"/>
          </p:cNvSpPr>
          <p:nvPr/>
        </p:nvSpPr>
        <p:spPr bwMode="auto">
          <a:xfrm>
            <a:off x="-173038" y="1285875"/>
            <a:ext cx="2392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Smarter Healthcare</a:t>
            </a:r>
          </a:p>
        </p:txBody>
      </p:sp>
      <p:sp>
        <p:nvSpPr>
          <p:cNvPr id="37893" name="Rectangle 2"/>
          <p:cNvSpPr>
            <a:spLocks noChangeArrowheads="1"/>
          </p:cNvSpPr>
          <p:nvPr/>
        </p:nvSpPr>
        <p:spPr bwMode="auto">
          <a:xfrm>
            <a:off x="2444750" y="1285875"/>
            <a:ext cx="18018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Multi-channel sales</a:t>
            </a:r>
          </a:p>
        </p:txBody>
      </p:sp>
      <p:sp>
        <p:nvSpPr>
          <p:cNvPr id="37894" name="Rectangle 2"/>
          <p:cNvSpPr>
            <a:spLocks noChangeArrowheads="1"/>
          </p:cNvSpPr>
          <p:nvPr/>
        </p:nvSpPr>
        <p:spPr bwMode="auto">
          <a:xfrm>
            <a:off x="4791075" y="3025775"/>
            <a:ext cx="1738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Telecom</a:t>
            </a:r>
          </a:p>
        </p:txBody>
      </p:sp>
      <p:sp>
        <p:nvSpPr>
          <p:cNvPr id="37895" name="Rectangle 2"/>
          <p:cNvSpPr>
            <a:spLocks noChangeArrowheads="1"/>
          </p:cNvSpPr>
          <p:nvPr/>
        </p:nvSpPr>
        <p:spPr bwMode="auto">
          <a:xfrm>
            <a:off x="-230188" y="4799013"/>
            <a:ext cx="2506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Manufacturing</a:t>
            </a:r>
          </a:p>
        </p:txBody>
      </p:sp>
      <p:sp>
        <p:nvSpPr>
          <p:cNvPr id="37896" name="Rectangle 2"/>
          <p:cNvSpPr>
            <a:spLocks noChangeArrowheads="1"/>
          </p:cNvSpPr>
          <p:nvPr/>
        </p:nvSpPr>
        <p:spPr bwMode="auto">
          <a:xfrm>
            <a:off x="2444750" y="3040063"/>
            <a:ext cx="1830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Traffic Control</a:t>
            </a:r>
          </a:p>
        </p:txBody>
      </p:sp>
      <p:pic>
        <p:nvPicPr>
          <p:cNvPr id="105482" name="Picture 29" descr="bev-neonatal-c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1" y="1584855"/>
            <a:ext cx="1814512" cy="122237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3" name="Picture 33" descr="bev-law-enforcement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1" y="3316283"/>
            <a:ext cx="1817688" cy="122396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9" name="Picture 38" descr="bev-manufacturing"/>
          <p:cNvSpPr>
            <a:spLocks noChangeArrowheads="1"/>
          </p:cNvSpPr>
          <p:nvPr/>
        </p:nvSpPr>
        <p:spPr bwMode="auto">
          <a:xfrm>
            <a:off x="115888" y="5095875"/>
            <a:ext cx="181610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zh-TW" altLang="en-US" sz="1400"/>
          </a:p>
        </p:txBody>
      </p:sp>
      <p:sp>
        <p:nvSpPr>
          <p:cNvPr id="37900" name="Picture 40" descr="bev-fraud-protection"/>
          <p:cNvSpPr>
            <a:spLocks noChangeArrowheads="1"/>
          </p:cNvSpPr>
          <p:nvPr/>
        </p:nvSpPr>
        <p:spPr bwMode="auto">
          <a:xfrm>
            <a:off x="4816475" y="1539875"/>
            <a:ext cx="1817688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zh-TW" alt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/>
          </a:blip>
          <a:srcRect l="4174" r="3887"/>
          <a:stretch/>
        </p:blipFill>
        <p:spPr>
          <a:xfrm>
            <a:off x="2469091" y="3312049"/>
            <a:ext cx="1800225" cy="116205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12700">
            <a:bevelT w="31750" h="31750" prst="angle"/>
            <a:bevelB w="31750" h="31750"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/>
          </a:blip>
          <a:srcRect t="29831"/>
          <a:stretch/>
        </p:blipFill>
        <p:spPr>
          <a:xfrm>
            <a:off x="4777327" y="3337448"/>
            <a:ext cx="1747838" cy="116840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 prst="angle"/>
            <a:bevelB w="12700" h="19050"/>
          </a:sp3d>
        </p:spPr>
      </p:pic>
      <p:sp>
        <p:nvSpPr>
          <p:cNvPr id="37903" name="Rectangle 2"/>
          <p:cNvSpPr>
            <a:spLocks noChangeArrowheads="1"/>
          </p:cNvSpPr>
          <p:nvPr/>
        </p:nvSpPr>
        <p:spPr bwMode="auto">
          <a:xfrm>
            <a:off x="2328863" y="4819650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Trading Analytics</a:t>
            </a:r>
          </a:p>
        </p:txBody>
      </p:sp>
      <p:sp>
        <p:nvSpPr>
          <p:cNvPr id="37904" name="Picture 32" descr="bev-trading-adv"/>
          <p:cNvSpPr>
            <a:spLocks noChangeAspect="1" noChangeArrowheads="1"/>
          </p:cNvSpPr>
          <p:nvPr/>
        </p:nvSpPr>
        <p:spPr bwMode="auto">
          <a:xfrm>
            <a:off x="2489200" y="5111750"/>
            <a:ext cx="1808163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zh-TW" altLang="en-US" sz="1400"/>
          </a:p>
        </p:txBody>
      </p:sp>
      <p:pic>
        <p:nvPicPr>
          <p:cNvPr id="105490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508" y="1538818"/>
            <a:ext cx="1830388" cy="123666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84425" y="5106732"/>
            <a:ext cx="1756834" cy="1164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21" y="5139258"/>
            <a:ext cx="1753276" cy="11324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7843" y="1576917"/>
            <a:ext cx="1773590" cy="118533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02156" y="5102050"/>
            <a:ext cx="1743099" cy="11696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37910" name="Rectangle 2"/>
          <p:cNvSpPr>
            <a:spLocks noChangeArrowheads="1"/>
          </p:cNvSpPr>
          <p:nvPr/>
        </p:nvSpPr>
        <p:spPr bwMode="auto">
          <a:xfrm>
            <a:off x="4794250" y="4819650"/>
            <a:ext cx="1703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Fraud and Risk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59083" y="1587501"/>
            <a:ext cx="1769534" cy="117686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37912" name="Rectangle 2"/>
          <p:cNvSpPr>
            <a:spLocks noChangeArrowheads="1"/>
          </p:cNvSpPr>
          <p:nvPr/>
        </p:nvSpPr>
        <p:spPr bwMode="auto">
          <a:xfrm>
            <a:off x="7042150" y="1289050"/>
            <a:ext cx="1746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Log Analysis</a:t>
            </a:r>
          </a:p>
        </p:txBody>
      </p:sp>
      <p:sp>
        <p:nvSpPr>
          <p:cNvPr id="37913" name="Rectangle 2"/>
          <p:cNvSpPr>
            <a:spLocks noChangeArrowheads="1"/>
          </p:cNvSpPr>
          <p:nvPr/>
        </p:nvSpPr>
        <p:spPr bwMode="auto">
          <a:xfrm>
            <a:off x="7081838" y="3019425"/>
            <a:ext cx="1738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Search Quality</a:t>
            </a:r>
          </a:p>
        </p:txBody>
      </p:sp>
      <p:sp>
        <p:nvSpPr>
          <p:cNvPr id="37914" name="Picture 40" descr="bev-fraud-protection"/>
          <p:cNvSpPr>
            <a:spLocks noChangeArrowheads="1"/>
          </p:cNvSpPr>
          <p:nvPr/>
        </p:nvSpPr>
        <p:spPr bwMode="auto">
          <a:xfrm>
            <a:off x="7107238" y="1533525"/>
            <a:ext cx="1817687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zh-TW" altLang="en-US" sz="1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7333" y="3323159"/>
            <a:ext cx="1765299" cy="12276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40" name="Picture 9" descr="10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582" y="5099254"/>
            <a:ext cx="1788584" cy="117242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7" name="Rectangle 2"/>
          <p:cNvSpPr>
            <a:spLocks noChangeArrowheads="1"/>
          </p:cNvSpPr>
          <p:nvPr/>
        </p:nvSpPr>
        <p:spPr bwMode="auto">
          <a:xfrm>
            <a:off x="6910388" y="4819650"/>
            <a:ext cx="2063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buClrTx/>
              <a:buFontTx/>
              <a:buNone/>
            </a:pPr>
            <a:r>
              <a:rPr lang="en-AU" sz="1600">
                <a:solidFill>
                  <a:srgbClr val="343391"/>
                </a:solidFill>
              </a:rPr>
              <a:t>Retail: Churn, NBO</a:t>
            </a:r>
          </a:p>
        </p:txBody>
      </p:sp>
    </p:spTree>
    <p:extLst>
      <p:ext uri="{BB962C8B-B14F-4D97-AF65-F5344CB8AC3E}">
        <p14:creationId xmlns:p14="http://schemas.microsoft.com/office/powerpoint/2010/main" val="912880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Dataflow in Hadoop</a:t>
            </a:r>
          </a:p>
        </p:txBody>
      </p:sp>
      <p:pic>
        <p:nvPicPr>
          <p:cNvPr id="15363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536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56263" y="3810000"/>
            <a:ext cx="900112" cy="531813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reduce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656263" y="4864101"/>
            <a:ext cx="900112" cy="530225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reduce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6556375" y="3478214"/>
            <a:ext cx="1771650" cy="1704975"/>
            <a:chOff x="6556217" y="3478698"/>
            <a:chExt cx="1771956" cy="1704953"/>
          </a:xfrm>
        </p:grpSpPr>
        <p:sp>
          <p:nvSpPr>
            <p:cNvPr id="23" name="Can 22"/>
            <p:cNvSpPr>
              <a:spLocks noChangeArrowheads="1"/>
            </p:cNvSpPr>
            <p:nvPr/>
          </p:nvSpPr>
          <p:spPr bwMode="auto">
            <a:xfrm>
              <a:off x="7400913" y="4227988"/>
              <a:ext cx="927260" cy="723891"/>
            </a:xfrm>
            <a:prstGeom prst="can">
              <a:avLst>
                <a:gd name="adj" fmla="val 25000"/>
              </a:avLst>
            </a:prstGeom>
            <a:solidFill>
              <a:srgbClr val="F79646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HDFS</a:t>
              </a:r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6556217" y="3478698"/>
              <a:ext cx="1745848" cy="1704953"/>
              <a:chOff x="6556217" y="3478698"/>
              <a:chExt cx="1745848" cy="1704953"/>
            </a:xfrm>
          </p:grpSpPr>
          <p:cxnSp>
            <p:nvCxnSpPr>
              <p:cNvPr id="28" name="Straight Arrow Connector 27"/>
              <p:cNvCxnSpPr>
                <a:cxnSpLocks noChangeShapeType="1"/>
                <a:endCxn id="23" idx="2"/>
              </p:cNvCxnSpPr>
              <p:nvPr/>
            </p:nvCxnSpPr>
            <p:spPr bwMode="auto">
              <a:xfrm>
                <a:off x="6556217" y="4047016"/>
                <a:ext cx="844696" cy="542918"/>
              </a:xfrm>
              <a:prstGeom prst="straightConnector1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31" name="Straight Arrow Connector 30"/>
              <p:cNvCxnSpPr>
                <a:cxnSpLocks noChangeShapeType="1"/>
              </p:cNvCxnSpPr>
              <p:nvPr/>
            </p:nvCxnSpPr>
            <p:spPr bwMode="auto">
              <a:xfrm flipV="1">
                <a:off x="6556217" y="4589934"/>
                <a:ext cx="844696" cy="593717"/>
              </a:xfrm>
              <a:prstGeom prst="straightConnector1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15378" name="TextBox 33"/>
              <p:cNvSpPr txBox="1">
                <a:spLocks noChangeArrowheads="1"/>
              </p:cNvSpPr>
              <p:nvPr/>
            </p:nvSpPr>
            <p:spPr bwMode="auto">
              <a:xfrm>
                <a:off x="7117332" y="3478698"/>
                <a:ext cx="1184733" cy="923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zh-TW">
                    <a:latin typeface="Calibri" pitchFamily="34" charset="0"/>
                  </a:rPr>
                  <a:t>Write Final Answer</a:t>
                </a:r>
              </a:p>
            </p:txBody>
          </p:sp>
        </p:grp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4991102" y="4951414"/>
            <a:ext cx="373063" cy="446087"/>
            <a:chOff x="4990994" y="4952083"/>
            <a:chExt cx="373895" cy="445713"/>
          </a:xfrm>
        </p:grpSpPr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 flipV="1">
              <a:off x="4990994" y="5183664"/>
              <a:ext cx="369121" cy="2141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 flipV="1">
              <a:off x="4995768" y="4952083"/>
              <a:ext cx="369121" cy="2141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4995863" y="3881439"/>
            <a:ext cx="373062" cy="460375"/>
            <a:chOff x="4995734" y="3881375"/>
            <a:chExt cx="373895" cy="460480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 flipV="1">
              <a:off x="4995734" y="4127493"/>
              <a:ext cx="369122" cy="21436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 flipV="1">
              <a:off x="5000507" y="3881375"/>
              <a:ext cx="369122" cy="21436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37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9427E-6 -3.67153E-6 L 0.11654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8003E-6 -2.39981E-6 L 0.11723 -2.399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0648"/>
            <a:ext cx="907406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51520" y="3919696"/>
            <a:ext cx="2919325" cy="267765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Parallel Programming </a:t>
            </a:r>
          </a:p>
          <a:p>
            <a:r>
              <a:rPr lang="en-US" altLang="zh-TW" sz="2400" dirty="0" smtClean="0"/>
              <a:t>What is your name?</a:t>
            </a:r>
          </a:p>
          <a:p>
            <a:r>
              <a:rPr lang="en-US" altLang="zh-TW" sz="2400" dirty="0" smtClean="0"/>
              <a:t>What is your name?</a:t>
            </a:r>
          </a:p>
          <a:p>
            <a:r>
              <a:rPr lang="en-US" altLang="zh-TW" sz="2400" dirty="0" smtClean="0"/>
              <a:t>My name is Mickey </a:t>
            </a:r>
          </a:p>
          <a:p>
            <a:r>
              <a:rPr lang="en-US" altLang="zh-TW" sz="2400" dirty="0" smtClean="0"/>
              <a:t>Hello Mickey</a:t>
            </a:r>
          </a:p>
          <a:p>
            <a:r>
              <a:rPr lang="en-US" altLang="zh-TW" sz="2400" dirty="0" smtClean="0"/>
              <a:t>Hello Mickey</a:t>
            </a:r>
          </a:p>
          <a:p>
            <a:r>
              <a:rPr lang="en-US" altLang="zh-TW" sz="2400" dirty="0" smtClean="0"/>
              <a:t>Hello </a:t>
            </a:r>
            <a:r>
              <a:rPr lang="en-US" altLang="zh-TW" sz="2400" dirty="0" err="1" smtClean="0"/>
              <a:t>Hello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Hello</a:t>
            </a:r>
            <a:endParaRPr lang="en-US" altLang="zh-TW" sz="24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501008"/>
            <a:ext cx="109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Test.txt</a:t>
            </a:r>
            <a:endParaRPr lang="zh-TW" altLang="en-US" sz="2400" dirty="0"/>
          </a:p>
        </p:txBody>
      </p:sp>
      <p:sp>
        <p:nvSpPr>
          <p:cNvPr id="6" name="圓角矩形 5"/>
          <p:cNvSpPr/>
          <p:nvPr/>
        </p:nvSpPr>
        <p:spPr>
          <a:xfrm>
            <a:off x="179512" y="3919696"/>
            <a:ext cx="3096344" cy="445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20286" y="1124744"/>
            <a:ext cx="245151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868421" y="3896908"/>
            <a:ext cx="2919325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Parallel Programming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3779912" y="3896908"/>
            <a:ext cx="3096344" cy="445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323528" y="1412776"/>
            <a:ext cx="446449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3797842" y="3905036"/>
            <a:ext cx="1071736" cy="445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931718" y="3896908"/>
            <a:ext cx="1800522" cy="445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209383" y="5073858"/>
            <a:ext cx="4017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word.set</a:t>
            </a:r>
            <a:r>
              <a:rPr lang="en-US" altLang="zh-TW" dirty="0" smtClean="0"/>
              <a:t>(“Parallel”);</a:t>
            </a:r>
          </a:p>
          <a:p>
            <a:r>
              <a:rPr lang="en-US" altLang="zh-TW" dirty="0" err="1"/>
              <a:t>c</a:t>
            </a:r>
            <a:r>
              <a:rPr lang="en-US" altLang="zh-TW" dirty="0" err="1" smtClean="0"/>
              <a:t>ontext.write</a:t>
            </a:r>
            <a:r>
              <a:rPr lang="en-US" altLang="zh-TW" dirty="0" smtClean="0"/>
              <a:t>(word, new </a:t>
            </a:r>
            <a:r>
              <a:rPr lang="en-US" altLang="zh-TW" dirty="0" err="1" smtClean="0"/>
              <a:t>intWritable</a:t>
            </a:r>
            <a:r>
              <a:rPr lang="en-US" altLang="zh-TW" dirty="0" smtClean="0"/>
              <a:t>(1));</a:t>
            </a:r>
            <a:endParaRPr lang="zh-TW" altLang="en-US" dirty="0"/>
          </a:p>
        </p:txBody>
      </p:sp>
      <p:cxnSp>
        <p:nvCxnSpPr>
          <p:cNvPr id="15" name="直線單箭頭接點 14"/>
          <p:cNvCxnSpPr>
            <a:stCxn id="12" idx="2"/>
          </p:cNvCxnSpPr>
          <p:nvPr/>
        </p:nvCxnSpPr>
        <p:spPr>
          <a:xfrm>
            <a:off x="4333710" y="4350444"/>
            <a:ext cx="1318410" cy="7234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539551" y="2015842"/>
            <a:ext cx="4251593" cy="5490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07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10" grpId="0" animBg="1"/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7" grpId="0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D192-8409-4E65-BFB3-F7CD9919DBBA}" type="slidenum">
              <a:rPr lang="en-US" altLang="zh-TW"/>
              <a:pPr/>
              <a:t>42</a:t>
            </a:fld>
            <a:endParaRPr lang="en-US" altLang="zh-TW"/>
          </a:p>
        </p:txBody>
      </p:sp>
      <p:pic>
        <p:nvPicPr>
          <p:cNvPr id="30724" name="Picture 4" descr="mapred1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73163"/>
            <a:ext cx="9144000" cy="568483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-180528" y="3933056"/>
            <a:ext cx="2376264" cy="216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MapReduce</a:t>
            </a:r>
            <a:r>
              <a:rPr lang="en-US" altLang="zh-TW" dirty="0"/>
              <a:t> </a:t>
            </a:r>
            <a:r>
              <a:rPr lang="en-US" altLang="zh-TW" dirty="0" smtClean="0"/>
              <a:t>Concept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20234" y="116632"/>
            <a:ext cx="2919325" cy="267765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Parallel Programming </a:t>
            </a:r>
          </a:p>
          <a:p>
            <a:r>
              <a:rPr lang="en-US" altLang="zh-TW" sz="2400" dirty="0" smtClean="0"/>
              <a:t>What is your name?</a:t>
            </a:r>
          </a:p>
          <a:p>
            <a:r>
              <a:rPr lang="en-US" altLang="zh-TW" sz="2400" dirty="0" smtClean="0"/>
              <a:t>What is your name?</a:t>
            </a:r>
          </a:p>
          <a:p>
            <a:r>
              <a:rPr lang="en-US" altLang="zh-TW" sz="2400" dirty="0" smtClean="0"/>
              <a:t>My name is Mickey </a:t>
            </a:r>
          </a:p>
          <a:p>
            <a:r>
              <a:rPr lang="en-US" altLang="zh-TW" sz="2400" dirty="0" smtClean="0"/>
              <a:t>Hello Mickey</a:t>
            </a:r>
          </a:p>
          <a:p>
            <a:r>
              <a:rPr lang="en-US" altLang="zh-TW" sz="2400" dirty="0" smtClean="0"/>
              <a:t>Hello Mickey</a:t>
            </a:r>
          </a:p>
          <a:p>
            <a:r>
              <a:rPr lang="en-US" altLang="zh-TW" sz="2400" dirty="0" smtClean="0"/>
              <a:t>Hello </a:t>
            </a:r>
            <a:r>
              <a:rPr lang="en-US" altLang="zh-TW" sz="2400" dirty="0" err="1" smtClean="0"/>
              <a:t>Hello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Hello</a:t>
            </a:r>
            <a:endParaRPr lang="en-US" altLang="zh-TW" sz="2400" dirty="0" smtClean="0"/>
          </a:p>
        </p:txBody>
      </p:sp>
      <p:sp>
        <p:nvSpPr>
          <p:cNvPr id="2" name="矩形 1"/>
          <p:cNvSpPr/>
          <p:nvPr/>
        </p:nvSpPr>
        <p:spPr>
          <a:xfrm>
            <a:off x="205801" y="4333746"/>
            <a:ext cx="1867819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Hello: 1, 1, 1, 1, 1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05801" y="4825191"/>
            <a:ext cx="153510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Mickey: 1, 1, 1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5801" y="5301208"/>
            <a:ext cx="110152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Parallel: 1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2195736" y="4518412"/>
            <a:ext cx="2880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964977" y="2843990"/>
            <a:ext cx="983603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(Hello,1)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964977" y="3266746"/>
            <a:ext cx="983603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(Hello,1)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069606" y="2843990"/>
            <a:ext cx="983603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(Hello,1)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069606" y="3266746"/>
            <a:ext cx="983603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(Hello,1)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149726" y="2843990"/>
            <a:ext cx="983603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(Hello,1)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046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746515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群組 4"/>
          <p:cNvGrpSpPr/>
          <p:nvPr/>
        </p:nvGrpSpPr>
        <p:grpSpPr>
          <a:xfrm>
            <a:off x="6029973" y="1052736"/>
            <a:ext cx="2376264" cy="2160240"/>
            <a:chOff x="-180528" y="3933056"/>
            <a:chExt cx="2376264" cy="2160240"/>
          </a:xfrm>
        </p:grpSpPr>
        <p:sp>
          <p:nvSpPr>
            <p:cNvPr id="6" name="圓角矩形 5"/>
            <p:cNvSpPr/>
            <p:nvPr/>
          </p:nvSpPr>
          <p:spPr>
            <a:xfrm>
              <a:off x="-180528" y="3933056"/>
              <a:ext cx="2376264" cy="21602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05801" y="4333746"/>
              <a:ext cx="1867819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Hello: 1, 1, 1, 1, 1 </a:t>
              </a:r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05801" y="4825191"/>
              <a:ext cx="1535100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Mickey: 1, 1, 1</a:t>
              </a:r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05801" y="5301208"/>
              <a:ext cx="1101520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Parallel: 1</a:t>
              </a:r>
              <a:endParaRPr lang="zh-TW" altLang="en-US" dirty="0"/>
            </a:p>
          </p:txBody>
        </p:sp>
      </p:grpSp>
      <p:sp>
        <p:nvSpPr>
          <p:cNvPr id="11" name="圓角矩形 10"/>
          <p:cNvSpPr/>
          <p:nvPr/>
        </p:nvSpPr>
        <p:spPr>
          <a:xfrm>
            <a:off x="5868144" y="1350059"/>
            <a:ext cx="2880320" cy="594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979712" y="3501008"/>
            <a:ext cx="3536546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Hello: 1, 1, 1, 1, 1 </a:t>
            </a:r>
            <a:endParaRPr lang="zh-TW" altLang="en-US" sz="3600" dirty="0"/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3747985" y="1822758"/>
            <a:ext cx="2120159" cy="153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627784" y="4149080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Key, Value List</a:t>
            </a:r>
            <a:endParaRPr lang="zh-TW" altLang="en-US" sz="2000" dirty="0"/>
          </a:p>
        </p:txBody>
      </p:sp>
      <p:sp>
        <p:nvSpPr>
          <p:cNvPr id="16" name="圓角矩形 15"/>
          <p:cNvSpPr/>
          <p:nvPr/>
        </p:nvSpPr>
        <p:spPr>
          <a:xfrm>
            <a:off x="1927744" y="3552057"/>
            <a:ext cx="1204096" cy="594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3233608" y="3526767"/>
            <a:ext cx="2130479" cy="594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2529792" y="764704"/>
            <a:ext cx="0" cy="2787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3851920" y="692696"/>
            <a:ext cx="446927" cy="28083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611560" y="1350060"/>
            <a:ext cx="2808312" cy="96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55576" y="4869160"/>
            <a:ext cx="2375971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1+1+1+1+1 </a:t>
            </a:r>
            <a:endParaRPr lang="zh-TW" altLang="en-US" sz="3600" dirty="0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1547664" y="2328166"/>
            <a:ext cx="0" cy="24689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圓角矩形 27"/>
          <p:cNvSpPr/>
          <p:nvPr/>
        </p:nvSpPr>
        <p:spPr>
          <a:xfrm>
            <a:off x="611560" y="2315512"/>
            <a:ext cx="3888432" cy="3934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272786" y="5229200"/>
            <a:ext cx="4639219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sz="3600" dirty="0" err="1" smtClean="0"/>
              <a:t>Context.write</a:t>
            </a:r>
            <a:r>
              <a:rPr lang="en-US" altLang="zh-TW" sz="3600" dirty="0" smtClean="0"/>
              <a:t>(Hello, 5);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01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6" grpId="0" animBg="1"/>
      <p:bldP spid="17" grpId="0" animBg="1"/>
      <p:bldP spid="24" grpId="0" animBg="1"/>
      <p:bldP spid="25" grpId="0" animBg="1"/>
      <p:bldP spid="28" grpId="0" animBg="1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ＭＳ Ｐゴシック" pitchFamily="34" charset="-128"/>
              </a:rPr>
              <a:t>MapReduce Programming Model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33400" y="1193800"/>
            <a:ext cx="7683500" cy="49276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Data type: key-value </a:t>
            </a:r>
            <a:r>
              <a:rPr lang="en-US" altLang="zh-TW" i="1" dirty="0" smtClean="0">
                <a:solidFill>
                  <a:srgbClr val="000000"/>
                </a:solidFill>
                <a:ea typeface="ＭＳ Ｐゴシック" pitchFamily="34" charset="-128"/>
              </a:rPr>
              <a:t>records</a:t>
            </a:r>
          </a:p>
          <a:p>
            <a:endParaRPr lang="en-US" altLang="zh-TW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Map function:</a:t>
            </a:r>
          </a:p>
          <a:p>
            <a:pPr algn="ctr">
              <a:buFontTx/>
              <a:buNone/>
            </a:pP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(K</a:t>
            </a:r>
            <a:r>
              <a:rPr lang="en-US" altLang="zh-TW" baseline="-25000" dirty="0" smtClean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, V</a:t>
            </a:r>
            <a:r>
              <a:rPr lang="en-US" altLang="zh-TW" baseline="-25000" dirty="0" smtClean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) </a:t>
            </a:r>
            <a:r>
              <a:rPr lang="en-US" altLang="zh-TW" dirty="0" smtClean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endParaRPr lang="en-US" altLang="zh-TW" dirty="0" smtClean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Reduce function:</a:t>
            </a:r>
          </a:p>
          <a:p>
            <a:pPr algn="ctr">
              <a:buFontTx/>
              <a:buNone/>
            </a:pP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, list(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)) </a:t>
            </a:r>
            <a:r>
              <a:rPr lang="en-US" altLang="zh-TW" dirty="0" smtClean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 smtClean="0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 smtClean="0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 smtClean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endParaRPr lang="en-US" altLang="zh-TW" dirty="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54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Please think about …</a:t>
            </a:r>
            <a:endParaRPr lang="en-US" altLang="zh-TW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839200" cy="4905396"/>
          </a:xfrm>
        </p:spPr>
        <p:txBody>
          <a:bodyPr>
            <a:normAutofit/>
          </a:bodyPr>
          <a:lstStyle/>
          <a:p>
            <a:pPr marL="447675" indent="-447675"/>
            <a:r>
              <a:rPr lang="zh-TW" altLang="en-US" dirty="0" smtClean="0"/>
              <a:t>根據</a:t>
            </a:r>
            <a:r>
              <a:rPr lang="en-US" altLang="zh-TW" dirty="0" err="1" smtClean="0"/>
              <a:t>wordcount</a:t>
            </a:r>
            <a:r>
              <a:rPr lang="zh-TW" altLang="en-US" dirty="0" smtClean="0"/>
              <a:t>結果，按照出現次數進行排序。</a:t>
            </a:r>
            <a:endParaRPr lang="en-US" altLang="zh-TW" dirty="0" smtClean="0"/>
          </a:p>
          <a:p>
            <a:pPr marL="447675" indent="-447675"/>
            <a:endParaRPr lang="en-US" altLang="zh-TW" sz="2400" dirty="0" smtClean="0"/>
          </a:p>
          <a:p>
            <a:pPr marL="447675" indent="-447675"/>
            <a:endParaRPr lang="en-US" altLang="zh-TW" sz="2400" dirty="0" smtClean="0"/>
          </a:p>
          <a:p>
            <a:pPr marL="447675" indent="-447675"/>
            <a:endParaRPr lang="en-US" altLang="zh-TW" sz="2400" dirty="0" smtClean="0"/>
          </a:p>
          <a:p>
            <a:pPr marL="447675" indent="-447675"/>
            <a:endParaRPr lang="en-US" altLang="zh-TW" sz="2400" dirty="0" smtClean="0"/>
          </a:p>
          <a:p>
            <a:pPr marL="447675" indent="-447675"/>
            <a:endParaRPr lang="en-US" altLang="zh-TW" sz="2400" dirty="0" smtClean="0"/>
          </a:p>
          <a:p>
            <a:pPr marL="447675" indent="-447675"/>
            <a:endParaRPr lang="en-US" altLang="zh-TW" sz="2400" dirty="0" smtClean="0"/>
          </a:p>
          <a:p>
            <a:pPr marL="447675" indent="-447675"/>
            <a:endParaRPr lang="en-US" altLang="zh-TW" sz="2400" dirty="0" smtClean="0"/>
          </a:p>
          <a:p>
            <a:pPr marL="447675" indent="-447675"/>
            <a:endParaRPr lang="en-US" altLang="zh-TW" sz="24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467544" y="2924944"/>
            <a:ext cx="2919325" cy="267765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Parallel Programming </a:t>
            </a:r>
          </a:p>
          <a:p>
            <a:r>
              <a:rPr lang="en-US" altLang="zh-TW" sz="2400" dirty="0" smtClean="0"/>
              <a:t>What is your name?</a:t>
            </a:r>
          </a:p>
          <a:p>
            <a:r>
              <a:rPr lang="en-US" altLang="zh-TW" sz="2400" dirty="0" smtClean="0"/>
              <a:t>What is your name?</a:t>
            </a:r>
          </a:p>
          <a:p>
            <a:r>
              <a:rPr lang="en-US" altLang="zh-TW" sz="2400" dirty="0" smtClean="0"/>
              <a:t>My name is Mickey </a:t>
            </a:r>
          </a:p>
          <a:p>
            <a:r>
              <a:rPr lang="en-US" altLang="zh-TW" sz="2400" dirty="0" smtClean="0"/>
              <a:t>Hello Mickey</a:t>
            </a:r>
          </a:p>
          <a:p>
            <a:r>
              <a:rPr lang="en-US" altLang="zh-TW" sz="2400" dirty="0" smtClean="0"/>
              <a:t>Hello Mickey</a:t>
            </a:r>
          </a:p>
          <a:p>
            <a:r>
              <a:rPr lang="en-US" altLang="zh-TW" sz="2400" dirty="0" smtClean="0"/>
              <a:t>Hello </a:t>
            </a:r>
            <a:r>
              <a:rPr lang="en-US" altLang="zh-TW" sz="2400" dirty="0" err="1" smtClean="0"/>
              <a:t>Hello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Hello</a:t>
            </a:r>
            <a:endParaRPr lang="en-US" altLang="zh-TW" sz="24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4000985" y="2924944"/>
            <a:ext cx="2230098" cy="267765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Parallel  1</a:t>
            </a:r>
          </a:p>
          <a:p>
            <a:r>
              <a:rPr lang="en-US" altLang="zh-TW" sz="2400" dirty="0" smtClean="0"/>
              <a:t>Programming  1 </a:t>
            </a:r>
          </a:p>
          <a:p>
            <a:r>
              <a:rPr lang="en-US" altLang="zh-TW" sz="2400" dirty="0" smtClean="0"/>
              <a:t>Name  3</a:t>
            </a:r>
          </a:p>
          <a:p>
            <a:r>
              <a:rPr lang="en-US" altLang="zh-TW" sz="2400" dirty="0" smtClean="0"/>
              <a:t>Hello  5</a:t>
            </a:r>
          </a:p>
          <a:p>
            <a:r>
              <a:rPr lang="en-US" altLang="zh-TW" sz="2400" dirty="0" smtClean="0"/>
              <a:t>Mickey  3</a:t>
            </a:r>
          </a:p>
          <a:p>
            <a:r>
              <a:rPr lang="en-US" altLang="zh-TW" sz="2400" dirty="0" smtClean="0"/>
              <a:t>   : </a:t>
            </a:r>
          </a:p>
          <a:p>
            <a:r>
              <a:rPr lang="en-US" altLang="zh-TW" sz="2400" dirty="0"/>
              <a:t> </a:t>
            </a:r>
            <a:r>
              <a:rPr lang="en-US" altLang="zh-TW" sz="2400" dirty="0" smtClean="0"/>
              <a:t>  :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831225" y="2924944"/>
            <a:ext cx="2092239" cy="267765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 Parallel</a:t>
            </a:r>
          </a:p>
          <a:p>
            <a:r>
              <a:rPr lang="en-US" altLang="zh-TW" sz="2400" dirty="0" smtClean="0"/>
              <a:t>1 Programming</a:t>
            </a:r>
          </a:p>
          <a:p>
            <a:r>
              <a:rPr lang="en-US" altLang="zh-TW" sz="2400" dirty="0" smtClean="0"/>
              <a:t>3 Name</a:t>
            </a:r>
          </a:p>
          <a:p>
            <a:r>
              <a:rPr lang="en-US" altLang="zh-TW" sz="2400" dirty="0" smtClean="0"/>
              <a:t>5 Hello</a:t>
            </a:r>
          </a:p>
          <a:p>
            <a:r>
              <a:rPr lang="en-US" altLang="zh-TW" sz="2400" dirty="0" smtClean="0"/>
              <a:t>   :</a:t>
            </a:r>
          </a:p>
          <a:p>
            <a:r>
              <a:rPr lang="en-US" altLang="zh-TW" sz="2400" dirty="0" smtClean="0"/>
              <a:t>   : </a:t>
            </a:r>
          </a:p>
          <a:p>
            <a:r>
              <a:rPr lang="en-US" altLang="zh-TW" sz="2400" dirty="0"/>
              <a:t> </a:t>
            </a:r>
            <a:r>
              <a:rPr lang="en-US" altLang="zh-TW" sz="2400" dirty="0" smtClean="0"/>
              <a:t>  :</a:t>
            </a:r>
          </a:p>
        </p:txBody>
      </p:sp>
    </p:spTree>
    <p:extLst>
      <p:ext uri="{BB962C8B-B14F-4D97-AF65-F5344CB8AC3E}">
        <p14:creationId xmlns:p14="http://schemas.microsoft.com/office/powerpoint/2010/main" val="92601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19"/>
          <p:cNvSpPr>
            <a:spLocks noChangeArrowheads="1"/>
          </p:cNvSpPr>
          <p:nvPr/>
        </p:nvSpPr>
        <p:spPr bwMode="auto">
          <a:xfrm>
            <a:off x="254125" y="5768255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5" name="TextBox 44"/>
          <p:cNvSpPr txBox="1">
            <a:spLocks noChangeArrowheads="1"/>
          </p:cNvSpPr>
          <p:nvPr/>
        </p:nvSpPr>
        <p:spPr bwMode="auto">
          <a:xfrm>
            <a:off x="179512" y="4941168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Input File</a:t>
            </a:r>
          </a:p>
        </p:txBody>
      </p:sp>
      <p:cxnSp>
        <p:nvCxnSpPr>
          <p:cNvPr id="7" name="直線單箭頭接點 6"/>
          <p:cNvCxnSpPr/>
          <p:nvPr/>
        </p:nvCxnSpPr>
        <p:spPr>
          <a:xfrm>
            <a:off x="1432050" y="6021858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2464396" y="5394492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Map</a:t>
            </a:r>
            <a:endParaRPr lang="zh-TW" altLang="en-US" sz="3600" dirty="0"/>
          </a:p>
        </p:txBody>
      </p:sp>
      <p:sp>
        <p:nvSpPr>
          <p:cNvPr id="10" name="圓角矩形 9"/>
          <p:cNvSpPr/>
          <p:nvPr/>
        </p:nvSpPr>
        <p:spPr>
          <a:xfrm>
            <a:off x="5056684" y="5394492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Reduce</a:t>
            </a:r>
            <a:endParaRPr lang="zh-TW" altLang="en-US" sz="3600" dirty="0"/>
          </a:p>
        </p:txBody>
      </p:sp>
      <p:sp>
        <p:nvSpPr>
          <p:cNvPr id="11" name="Can 19"/>
          <p:cNvSpPr>
            <a:spLocks noChangeArrowheads="1"/>
          </p:cNvSpPr>
          <p:nvPr/>
        </p:nvSpPr>
        <p:spPr bwMode="auto">
          <a:xfrm>
            <a:off x="8019604" y="5802014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12" name="TextBox 44"/>
          <p:cNvSpPr txBox="1">
            <a:spLocks noChangeArrowheads="1"/>
          </p:cNvSpPr>
          <p:nvPr/>
        </p:nvSpPr>
        <p:spPr bwMode="auto">
          <a:xfrm>
            <a:off x="7764586" y="4941168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 smtClean="0">
                <a:latin typeface="Calibri" pitchFamily="34" charset="0"/>
              </a:rPr>
              <a:t>Write</a:t>
            </a:r>
            <a:endParaRPr lang="en-US" altLang="zh-TW" dirty="0">
              <a:latin typeface="Calibri" pitchFamily="34" charset="0"/>
            </a:endParaRPr>
          </a:p>
          <a:p>
            <a:pPr eaLnBrk="1" hangingPunct="1"/>
            <a:r>
              <a:rPr lang="en-US" altLang="zh-TW" dirty="0" smtClean="0">
                <a:latin typeface="Calibri" pitchFamily="34" charset="0"/>
              </a:rPr>
              <a:t>Output </a:t>
            </a:r>
            <a:r>
              <a:rPr lang="en-US" altLang="zh-TW" dirty="0">
                <a:latin typeface="Calibri" pitchFamily="34" charset="0"/>
              </a:rPr>
              <a:t>File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5698" y="0"/>
            <a:ext cx="8839200" cy="51816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zh-TW" sz="1700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 smtClean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public</a:t>
            </a:r>
            <a:r>
              <a:rPr lang="en-US" altLang="zh-TW" sz="1700" b="1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 smtClean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static</a:t>
            </a:r>
            <a:r>
              <a:rPr lang="en-US" altLang="zh-TW" sz="1700" b="1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 smtClean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void</a:t>
            </a:r>
            <a:r>
              <a:rPr lang="en-US" altLang="zh-TW" sz="1700" b="1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main</a:t>
            </a:r>
            <a:r>
              <a:rPr lang="en-US" altLang="zh-TW" sz="1700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(String[] </a:t>
            </a:r>
            <a:r>
              <a:rPr lang="en-US" altLang="zh-TW" sz="1700" dirty="0" err="1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 </a:t>
            </a:r>
            <a:r>
              <a:rPr lang="en-US" altLang="zh-TW" sz="1700" b="1" dirty="0" smtClean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throws</a:t>
            </a:r>
            <a:r>
              <a:rPr lang="en-US" altLang="zh-TW" sz="1700" b="1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Exception {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Configuration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Configuration();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Job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Job(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, "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");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job.setOutputKeyClass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job.setOutputValueClass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IntWritable.class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job.setMapperClass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Map.class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job.setReducerClass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Reduce.class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job.setJarByClass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job.setInputFormatClass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TextInputFormat.class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job.setOutputFormatClass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TextOutputFormat.class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FileInputFormat.addInputPath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[0]));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FileOutputFormat.setOutputPath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[1]));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job.waitForCompletion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(true); </a:t>
            </a:r>
            <a:r>
              <a:rPr lang="en-US" altLang="zh-TW" sz="1700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//</a:t>
            </a:r>
            <a:r>
              <a:rPr lang="zh-TW" altLang="en-US" sz="1700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工作執行！</a:t>
            </a:r>
            <a:endParaRPr lang="en-US" altLang="zh-TW" sz="1700" dirty="0" smtClean="0">
              <a:solidFill>
                <a:srgbClr val="000000"/>
              </a:solidFill>
              <a:latin typeface="Consolas" charset="0"/>
              <a:ea typeface="ＭＳ Ｐゴシック" pitchFamily="34" charset="-128"/>
              <a:cs typeface="Consolas" charset="0"/>
            </a:endParaRPr>
          </a:p>
          <a:p>
            <a:pPr>
              <a:buFontTx/>
              <a:buNone/>
            </a:pPr>
            <a:r>
              <a:rPr lang="en-US" altLang="zh-TW" sz="1700" dirty="0" smtClean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}</a:t>
            </a:r>
            <a:endParaRPr lang="en-US" altLang="zh-TW" sz="1700" dirty="0" smtClean="0">
              <a:latin typeface="Consolas" charset="0"/>
              <a:ea typeface="ＭＳ Ｐゴシック" pitchFamily="34" charset="-128"/>
              <a:cs typeface="Consolas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059266" y="6059770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339752" y="5587280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339752" y="6048093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139952" y="5589240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139952" y="6050053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932040" y="5589240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932040" y="6050053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804248" y="5589240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04248" y="6050053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cxnSp>
        <p:nvCxnSpPr>
          <p:cNvPr id="30" name="直線接點 29"/>
          <p:cNvCxnSpPr>
            <a:stCxn id="23" idx="3"/>
            <a:endCxn id="25" idx="1"/>
          </p:cNvCxnSpPr>
          <p:nvPr/>
        </p:nvCxnSpPr>
        <p:spPr>
          <a:xfrm>
            <a:off x="4427984" y="5734236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4" idx="3"/>
            <a:endCxn id="26" idx="1"/>
          </p:cNvCxnSpPr>
          <p:nvPr/>
        </p:nvCxnSpPr>
        <p:spPr>
          <a:xfrm>
            <a:off x="4427984" y="6195049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62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19"/>
          <p:cNvSpPr>
            <a:spLocks noChangeArrowheads="1"/>
          </p:cNvSpPr>
          <p:nvPr/>
        </p:nvSpPr>
        <p:spPr bwMode="auto">
          <a:xfrm>
            <a:off x="254125" y="1157213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5" name="TextBox 44"/>
          <p:cNvSpPr txBox="1">
            <a:spLocks noChangeArrowheads="1"/>
          </p:cNvSpPr>
          <p:nvPr/>
        </p:nvSpPr>
        <p:spPr bwMode="auto">
          <a:xfrm>
            <a:off x="179512" y="330126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Input File</a:t>
            </a:r>
          </a:p>
        </p:txBody>
      </p:sp>
      <p:cxnSp>
        <p:nvCxnSpPr>
          <p:cNvPr id="6" name="直線單箭頭接點 5"/>
          <p:cNvCxnSpPr/>
          <p:nvPr/>
        </p:nvCxnSpPr>
        <p:spPr>
          <a:xfrm>
            <a:off x="1432050" y="1410816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2464396" y="783450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Map</a:t>
            </a:r>
            <a:endParaRPr lang="zh-TW" altLang="en-US" sz="3600" dirty="0"/>
          </a:p>
        </p:txBody>
      </p:sp>
      <p:sp>
        <p:nvSpPr>
          <p:cNvPr id="8" name="圓角矩形 7"/>
          <p:cNvSpPr/>
          <p:nvPr/>
        </p:nvSpPr>
        <p:spPr>
          <a:xfrm>
            <a:off x="5056684" y="783450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Reduce</a:t>
            </a:r>
            <a:endParaRPr lang="zh-TW" altLang="en-US" sz="3600" dirty="0"/>
          </a:p>
        </p:txBody>
      </p:sp>
      <p:sp>
        <p:nvSpPr>
          <p:cNvPr id="9" name="Can 19"/>
          <p:cNvSpPr>
            <a:spLocks noChangeArrowheads="1"/>
          </p:cNvSpPr>
          <p:nvPr/>
        </p:nvSpPr>
        <p:spPr bwMode="auto">
          <a:xfrm>
            <a:off x="8019604" y="1190972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10" name="TextBox 44"/>
          <p:cNvSpPr txBox="1">
            <a:spLocks noChangeArrowheads="1"/>
          </p:cNvSpPr>
          <p:nvPr/>
        </p:nvSpPr>
        <p:spPr bwMode="auto">
          <a:xfrm>
            <a:off x="7764586" y="330126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 smtClean="0">
                <a:latin typeface="Calibri" pitchFamily="34" charset="0"/>
              </a:rPr>
              <a:t>Write</a:t>
            </a:r>
            <a:endParaRPr lang="en-US" altLang="zh-TW" dirty="0">
              <a:latin typeface="Calibri" pitchFamily="34" charset="0"/>
            </a:endParaRPr>
          </a:p>
          <a:p>
            <a:pPr eaLnBrk="1" hangingPunct="1"/>
            <a:r>
              <a:rPr lang="en-US" altLang="zh-TW" dirty="0" smtClean="0">
                <a:latin typeface="Calibri" pitchFamily="34" charset="0"/>
              </a:rPr>
              <a:t>Output </a:t>
            </a:r>
            <a:r>
              <a:rPr lang="en-US" altLang="zh-TW" dirty="0">
                <a:latin typeface="Calibri" pitchFamily="34" charset="0"/>
              </a:rPr>
              <a:t>File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7059266" y="1448728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339752" y="97623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339752" y="143705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139952" y="97819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139952" y="143901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932040" y="97819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932040" y="143901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804248" y="97819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804248" y="143901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cxnSp>
        <p:nvCxnSpPr>
          <p:cNvPr id="20" name="直線接點 19"/>
          <p:cNvCxnSpPr>
            <a:stCxn id="14" idx="3"/>
            <a:endCxn id="16" idx="1"/>
          </p:cNvCxnSpPr>
          <p:nvPr/>
        </p:nvCxnSpPr>
        <p:spPr>
          <a:xfrm>
            <a:off x="4427984" y="112319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15" idx="3"/>
            <a:endCxn id="17" idx="1"/>
          </p:cNvCxnSpPr>
          <p:nvPr/>
        </p:nvCxnSpPr>
        <p:spPr>
          <a:xfrm>
            <a:off x="4427984" y="1584007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3"/>
          </p:cNvCxnSpPr>
          <p:nvPr/>
        </p:nvCxnSpPr>
        <p:spPr>
          <a:xfrm>
            <a:off x="8482360" y="1914872"/>
            <a:ext cx="0" cy="1439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5056684" y="2850406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Map</a:t>
            </a:r>
            <a:endParaRPr lang="zh-TW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4932040" y="3043194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932040" y="3504007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732240" y="3045154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732240" y="3505967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7092280" y="3504007"/>
            <a:ext cx="139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圓角矩形 33"/>
          <p:cNvSpPr/>
          <p:nvPr/>
        </p:nvSpPr>
        <p:spPr>
          <a:xfrm>
            <a:off x="2392388" y="2850406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Reduce</a:t>
            </a:r>
            <a:endParaRPr lang="zh-TW" altLang="en-US" sz="3600" dirty="0"/>
          </a:p>
        </p:txBody>
      </p:sp>
      <p:sp>
        <p:nvSpPr>
          <p:cNvPr id="35" name="矩形 34"/>
          <p:cNvSpPr/>
          <p:nvPr/>
        </p:nvSpPr>
        <p:spPr>
          <a:xfrm>
            <a:off x="2267744" y="3045154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267744" y="3505967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139952" y="3045154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139952" y="3505967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</a:t>
            </a:r>
            <a:endParaRPr lang="zh-TW" altLang="en-US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4427984" y="3210446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27984" y="3671259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n 19"/>
          <p:cNvSpPr>
            <a:spLocks noChangeArrowheads="1"/>
          </p:cNvSpPr>
          <p:nvPr/>
        </p:nvSpPr>
        <p:spPr bwMode="auto">
          <a:xfrm>
            <a:off x="229072" y="3333186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42" name="TextBox 44"/>
          <p:cNvSpPr txBox="1">
            <a:spLocks noChangeArrowheads="1"/>
          </p:cNvSpPr>
          <p:nvPr/>
        </p:nvSpPr>
        <p:spPr bwMode="auto">
          <a:xfrm>
            <a:off x="-25946" y="2472340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 smtClean="0">
                <a:latin typeface="Calibri" pitchFamily="34" charset="0"/>
              </a:rPr>
              <a:t>Write</a:t>
            </a:r>
            <a:endParaRPr lang="en-US" altLang="zh-TW" dirty="0">
              <a:latin typeface="Calibri" pitchFamily="34" charset="0"/>
            </a:endParaRPr>
          </a:p>
          <a:p>
            <a:pPr eaLnBrk="1" hangingPunct="1"/>
            <a:r>
              <a:rPr lang="en-US" altLang="zh-TW" dirty="0" smtClean="0">
                <a:latin typeface="Calibri" pitchFamily="34" charset="0"/>
              </a:rPr>
              <a:t>Output </a:t>
            </a:r>
            <a:r>
              <a:rPr lang="en-US" altLang="zh-TW" dirty="0">
                <a:latin typeface="Calibri" pitchFamily="34" charset="0"/>
              </a:rPr>
              <a:t>File</a:t>
            </a:r>
          </a:p>
        </p:txBody>
      </p:sp>
      <p:cxnSp>
        <p:nvCxnSpPr>
          <p:cNvPr id="43" name="直線單箭頭接點 42"/>
          <p:cNvCxnSpPr/>
          <p:nvPr/>
        </p:nvCxnSpPr>
        <p:spPr>
          <a:xfrm flipH="1">
            <a:off x="1331640" y="3590190"/>
            <a:ext cx="8458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4"/>
          <p:cNvSpPr txBox="1">
            <a:spLocks noChangeArrowheads="1"/>
          </p:cNvSpPr>
          <p:nvPr/>
        </p:nvSpPr>
        <p:spPr bwMode="auto">
          <a:xfrm>
            <a:off x="7690718" y="3535747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 dirty="0" smtClean="0">
                <a:latin typeface="Calibri" pitchFamily="34" charset="0"/>
              </a:rPr>
              <a:t>output </a:t>
            </a:r>
            <a:r>
              <a:rPr lang="en-US" altLang="zh-TW" dirty="0">
                <a:latin typeface="Calibri" pitchFamily="34" charset="0"/>
              </a:rPr>
              <a:t>File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148528" y="4509120"/>
            <a:ext cx="2919325" cy="267765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Parallel Programming </a:t>
            </a:r>
          </a:p>
          <a:p>
            <a:r>
              <a:rPr lang="en-US" altLang="zh-TW" sz="2400" dirty="0" smtClean="0"/>
              <a:t>What is your name?</a:t>
            </a:r>
          </a:p>
          <a:p>
            <a:r>
              <a:rPr lang="en-US" altLang="zh-TW" sz="2400" dirty="0" smtClean="0"/>
              <a:t>What is your name?</a:t>
            </a:r>
          </a:p>
          <a:p>
            <a:r>
              <a:rPr lang="en-US" altLang="zh-TW" sz="2400" dirty="0" smtClean="0"/>
              <a:t>My name is Mickey </a:t>
            </a:r>
          </a:p>
          <a:p>
            <a:r>
              <a:rPr lang="en-US" altLang="zh-TW" sz="2400" dirty="0" smtClean="0"/>
              <a:t>Hello Mickey</a:t>
            </a:r>
          </a:p>
          <a:p>
            <a:r>
              <a:rPr lang="en-US" altLang="zh-TW" sz="2400" dirty="0" smtClean="0"/>
              <a:t>Hello Mickey</a:t>
            </a:r>
          </a:p>
          <a:p>
            <a:r>
              <a:rPr lang="en-US" altLang="zh-TW" sz="2400" dirty="0" smtClean="0"/>
              <a:t>Hello </a:t>
            </a:r>
            <a:r>
              <a:rPr lang="en-US" altLang="zh-TW" sz="2400" dirty="0" err="1" smtClean="0"/>
              <a:t>Hello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Hello</a:t>
            </a:r>
            <a:endParaRPr lang="en-US" altLang="zh-TW" sz="2400" dirty="0" smtClean="0"/>
          </a:p>
        </p:txBody>
      </p:sp>
      <p:sp>
        <p:nvSpPr>
          <p:cNvPr id="49" name="文字方塊 48"/>
          <p:cNvSpPr txBox="1"/>
          <p:nvPr/>
        </p:nvSpPr>
        <p:spPr>
          <a:xfrm>
            <a:off x="3681969" y="4509120"/>
            <a:ext cx="2230098" cy="267765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Parallel  1</a:t>
            </a:r>
          </a:p>
          <a:p>
            <a:r>
              <a:rPr lang="en-US" altLang="zh-TW" sz="2400" dirty="0" smtClean="0"/>
              <a:t>Programming  1 </a:t>
            </a:r>
          </a:p>
          <a:p>
            <a:r>
              <a:rPr lang="en-US" altLang="zh-TW" sz="2400" dirty="0" smtClean="0"/>
              <a:t>Name  3</a:t>
            </a:r>
          </a:p>
          <a:p>
            <a:r>
              <a:rPr lang="en-US" altLang="zh-TW" sz="2400" dirty="0" smtClean="0"/>
              <a:t>Hello  5</a:t>
            </a:r>
          </a:p>
          <a:p>
            <a:r>
              <a:rPr lang="en-US" altLang="zh-TW" sz="2400" dirty="0" smtClean="0"/>
              <a:t>Mickey  3</a:t>
            </a:r>
          </a:p>
          <a:p>
            <a:r>
              <a:rPr lang="en-US" altLang="zh-TW" sz="2400" dirty="0" smtClean="0"/>
              <a:t>   : </a:t>
            </a:r>
          </a:p>
          <a:p>
            <a:r>
              <a:rPr lang="en-US" altLang="zh-TW" sz="2400" dirty="0"/>
              <a:t> </a:t>
            </a:r>
            <a:r>
              <a:rPr lang="en-US" altLang="zh-TW" sz="2400" dirty="0" smtClean="0"/>
              <a:t>  :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6512209" y="4509120"/>
            <a:ext cx="2092239" cy="267765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 Parallel</a:t>
            </a:r>
          </a:p>
          <a:p>
            <a:r>
              <a:rPr lang="en-US" altLang="zh-TW" sz="2400" dirty="0" smtClean="0"/>
              <a:t>1 Programming</a:t>
            </a:r>
          </a:p>
          <a:p>
            <a:r>
              <a:rPr lang="en-US" altLang="zh-TW" sz="2400" dirty="0" smtClean="0"/>
              <a:t>3 Name</a:t>
            </a:r>
          </a:p>
          <a:p>
            <a:r>
              <a:rPr lang="en-US" altLang="zh-TW" sz="2400" dirty="0" smtClean="0"/>
              <a:t>5 Hello</a:t>
            </a:r>
          </a:p>
          <a:p>
            <a:r>
              <a:rPr lang="en-US" altLang="zh-TW" sz="2400" dirty="0" smtClean="0"/>
              <a:t>   :</a:t>
            </a:r>
          </a:p>
          <a:p>
            <a:r>
              <a:rPr lang="en-US" altLang="zh-TW" sz="2400" dirty="0" smtClean="0"/>
              <a:t>   : </a:t>
            </a:r>
          </a:p>
          <a:p>
            <a:r>
              <a:rPr lang="en-US" altLang="zh-TW" sz="2400" dirty="0"/>
              <a:t> </a:t>
            </a:r>
            <a:r>
              <a:rPr lang="en-US" altLang="zh-TW" sz="2400" dirty="0" smtClean="0"/>
              <a:t>  :</a:t>
            </a:r>
          </a:p>
        </p:txBody>
      </p:sp>
    </p:spTree>
    <p:extLst>
      <p:ext uri="{BB962C8B-B14F-4D97-AF65-F5344CB8AC3E}">
        <p14:creationId xmlns:p14="http://schemas.microsoft.com/office/powerpoint/2010/main" val="9628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2" grpId="0"/>
      <p:bldP spid="47" grpId="0"/>
      <p:bldP spid="48" grpId="0" animBg="1"/>
      <p:bldP spid="49" grpId="0" animBg="1"/>
      <p:bldP spid="5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This assignment will let you know…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07504" y="342900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4" idx="6"/>
            <a:endCxn id="11" idx="1"/>
          </p:cNvCxnSpPr>
          <p:nvPr/>
        </p:nvCxnSpPr>
        <p:spPr>
          <a:xfrm flipV="1">
            <a:off x="899592" y="2312876"/>
            <a:ext cx="936104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4" idx="6"/>
            <a:endCxn id="13" idx="1"/>
          </p:cNvCxnSpPr>
          <p:nvPr/>
        </p:nvCxnSpPr>
        <p:spPr>
          <a:xfrm flipV="1">
            <a:off x="899592" y="3248980"/>
            <a:ext cx="93610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3563888" y="339965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835696" y="1988840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35696" y="2924944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835696" y="4005064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stCxn id="4" idx="6"/>
            <a:endCxn id="15" idx="1"/>
          </p:cNvCxnSpPr>
          <p:nvPr/>
        </p:nvCxnSpPr>
        <p:spPr>
          <a:xfrm>
            <a:off x="899592" y="3825044"/>
            <a:ext cx="93610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1" idx="3"/>
            <a:endCxn id="10" idx="2"/>
          </p:cNvCxnSpPr>
          <p:nvPr/>
        </p:nvCxnSpPr>
        <p:spPr>
          <a:xfrm>
            <a:off x="2699792" y="2312876"/>
            <a:ext cx="864096" cy="1482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3" idx="3"/>
            <a:endCxn id="10" idx="2"/>
          </p:cNvCxnSpPr>
          <p:nvPr/>
        </p:nvCxnSpPr>
        <p:spPr>
          <a:xfrm>
            <a:off x="2699792" y="3248980"/>
            <a:ext cx="864096" cy="546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5" idx="3"/>
            <a:endCxn id="10" idx="2"/>
          </p:cNvCxnSpPr>
          <p:nvPr/>
        </p:nvCxnSpPr>
        <p:spPr>
          <a:xfrm flipV="1">
            <a:off x="2699792" y="3795700"/>
            <a:ext cx="864096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30" idx="1"/>
          </p:cNvCxnSpPr>
          <p:nvPr/>
        </p:nvCxnSpPr>
        <p:spPr>
          <a:xfrm flipV="1">
            <a:off x="4355976" y="2312876"/>
            <a:ext cx="936104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31" idx="1"/>
          </p:cNvCxnSpPr>
          <p:nvPr/>
        </p:nvCxnSpPr>
        <p:spPr>
          <a:xfrm flipV="1">
            <a:off x="4355976" y="3248980"/>
            <a:ext cx="93610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292080" y="1988840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5292080" y="2924944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5292080" y="4005064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/>
          <p:cNvCxnSpPr>
            <a:endCxn id="32" idx="1"/>
          </p:cNvCxnSpPr>
          <p:nvPr/>
        </p:nvCxnSpPr>
        <p:spPr>
          <a:xfrm>
            <a:off x="4355976" y="3825044"/>
            <a:ext cx="93610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7020272" y="33636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/>
          <p:cNvCxnSpPr>
            <a:endCxn id="34" idx="2"/>
          </p:cNvCxnSpPr>
          <p:nvPr/>
        </p:nvCxnSpPr>
        <p:spPr>
          <a:xfrm>
            <a:off x="6156176" y="2276872"/>
            <a:ext cx="864096" cy="1482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endCxn id="34" idx="2"/>
          </p:cNvCxnSpPr>
          <p:nvPr/>
        </p:nvCxnSpPr>
        <p:spPr>
          <a:xfrm>
            <a:off x="6156176" y="3212976"/>
            <a:ext cx="864096" cy="546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34" idx="2"/>
          </p:cNvCxnSpPr>
          <p:nvPr/>
        </p:nvCxnSpPr>
        <p:spPr>
          <a:xfrm flipV="1">
            <a:off x="6156176" y="3759696"/>
            <a:ext cx="864096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07504" y="5517232"/>
            <a:ext cx="7992888" cy="720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755576" y="5733256"/>
            <a:ext cx="569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Iterative Programming Model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307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 animBg="1"/>
      <p:bldP spid="30" grpId="0" animBg="1"/>
      <p:bldP spid="31" grpId="0" animBg="1"/>
      <p:bldP spid="32" grpId="0" animBg="1"/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err="1" smtClean="0"/>
              <a:t>MapReduce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4400" dirty="0" smtClean="0"/>
              <a:t>Why </a:t>
            </a:r>
            <a:r>
              <a:rPr lang="en-US" altLang="zh-TW" sz="4400" dirty="0" err="1" smtClean="0"/>
              <a:t>MapReduce</a:t>
            </a:r>
            <a:r>
              <a:rPr lang="en-US" altLang="zh-TW" sz="4400" dirty="0" smtClean="0"/>
              <a:t> is proposed ?</a:t>
            </a:r>
          </a:p>
          <a:p>
            <a:pPr lvl="1"/>
            <a:r>
              <a:rPr lang="en-US" altLang="zh-TW" sz="4000" dirty="0" smtClean="0"/>
              <a:t> A simplified platform for programmer or scientists with non-parallel background</a:t>
            </a:r>
            <a:endParaRPr lang="en-US" altLang="zh-TW" sz="4000" dirty="0"/>
          </a:p>
          <a:p>
            <a:r>
              <a:rPr lang="en-US" altLang="zh-TW" sz="4400" dirty="0" err="1" smtClean="0"/>
              <a:t>Hadoop</a:t>
            </a:r>
            <a:r>
              <a:rPr lang="en-US" altLang="zh-TW" sz="4400" dirty="0" smtClean="0"/>
              <a:t>: an open source implementation for </a:t>
            </a:r>
            <a:r>
              <a:rPr lang="en-US" altLang="zh-TW" sz="4400" dirty="0" err="1" smtClean="0"/>
              <a:t>MapReduce</a:t>
            </a:r>
            <a:endParaRPr lang="zh-TW" altLang="en-US" dirty="0"/>
          </a:p>
        </p:txBody>
      </p:sp>
      <p:pic>
        <p:nvPicPr>
          <p:cNvPr id="5" name="Picture 2" descr="http://a0.twimg.com/profile_images/1252505253/elephant_rgb_s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-8781"/>
            <a:ext cx="1656184" cy="167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09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94" y="3357562"/>
            <a:ext cx="236220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>
                <a:latin typeface="微軟正黑體" pitchFamily="34" charset="-120"/>
                <a:ea typeface="微軟正黑體" pitchFamily="34" charset="-120"/>
              </a:rPr>
              <a:t>The power of data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en-US" altLang="ja-JP" smtClean="0"/>
              <a:t>Google 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預測感冒大流行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?</a:t>
            </a:r>
            <a:endParaRPr lang="ja-JP" altLang="en-US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580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525963"/>
          </a:xfrm>
        </p:spPr>
        <p:txBody>
          <a:bodyPr/>
          <a:lstStyle/>
          <a:p>
            <a:r>
              <a:rPr lang="en-US" altLang="ja-JP" dirty="0" smtClean="0"/>
              <a:t>Ginsberg et al. (Nature 2009) used Google </a:t>
            </a:r>
            <a:r>
              <a:rPr lang="en-US" altLang="ja-JP" dirty="0" smtClean="0">
                <a:solidFill>
                  <a:schemeClr val="accent2"/>
                </a:solidFill>
              </a:rPr>
              <a:t>web search queries </a:t>
            </a:r>
            <a:r>
              <a:rPr lang="en-US" altLang="ja-JP" dirty="0" smtClean="0"/>
              <a:t>that correlate with an influenza epidemic, such as “</a:t>
            </a:r>
            <a:r>
              <a:rPr lang="en-US" altLang="ja-JP" i="1" dirty="0" smtClean="0"/>
              <a:t>flu</a:t>
            </a:r>
            <a:r>
              <a:rPr lang="en-US" altLang="ja-JP" dirty="0" smtClean="0"/>
              <a:t>”, “</a:t>
            </a:r>
            <a:r>
              <a:rPr lang="en-US" altLang="ja-JP" i="1" dirty="0" smtClean="0"/>
              <a:t>fever</a:t>
            </a:r>
            <a:r>
              <a:rPr lang="en-US" altLang="ja-JP" dirty="0" smtClean="0"/>
              <a:t>”.</a:t>
            </a:r>
          </a:p>
          <a:p>
            <a:endParaRPr lang="en-US" altLang="ja-JP" dirty="0" smtClean="0"/>
          </a:p>
          <a:p>
            <a:pPr>
              <a:buFont typeface="Arial" charset="0"/>
              <a:buNone/>
            </a:pP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7818" y="3429000"/>
            <a:ext cx="1175043" cy="157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1138" name="Picture 2" descr="http://flowingdata.com/wp-content/uploads/2011/05/Influenza-search-Google-Correlate-625x3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3143248"/>
            <a:ext cx="5953125" cy="3324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227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Apache Hadoop – key components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latin typeface="Calibri"/>
                <a:ea typeface="ＭＳ Ｐゴシック" charset="0"/>
                <a:cs typeface="Calibri"/>
              </a:rPr>
              <a:t>Hadoop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Common: Common utilities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(Storage Component)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Hadoop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Distributed File System (HDFS): A distributed file system that provides high-throughput access</a:t>
            </a:r>
            <a:endParaRPr lang="en-US" sz="1600" dirty="0">
              <a:latin typeface="Calibri"/>
              <a:ea typeface="ＭＳ Ｐゴシック" charset="0"/>
              <a:cs typeface="Calibri"/>
            </a:endParaRPr>
          </a:p>
          <a:p>
            <a:pPr lvl="1"/>
            <a:r>
              <a:rPr lang="en-US" dirty="0" smtClean="0">
                <a:latin typeface="Calibri"/>
                <a:ea typeface="ＭＳ Ｐゴシック" charset="0"/>
                <a:cs typeface="Calibri"/>
              </a:rPr>
              <a:t>(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Scheduling)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Hadoop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YARN: A framework for job scheduling and cluster resource management</a:t>
            </a:r>
            <a:endParaRPr lang="en-US" sz="1800" dirty="0">
              <a:latin typeface="Calibri"/>
              <a:ea typeface="ＭＳ Ｐゴシック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(Processing)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Hadoop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MapReduce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(MR2): A YARN-based system for parallel processing of large data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sets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12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HDFS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44609"/>
            <a:ext cx="7164288" cy="51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HDFS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l="1466" r="14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2110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HDFS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98700"/>
            <a:ext cx="62357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69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Calibri"/>
                <a:ea typeface="ＭＳ Ｐゴシック" charset="0"/>
                <a:cs typeface="Calibri"/>
              </a:rPr>
              <a:t>MapReduce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problems &amp; potential solution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+mj-lt"/>
                <a:ea typeface="ＭＳ Ｐゴシック" charset="0"/>
                <a:cs typeface="ＭＳ Ｐゴシック" charset="0"/>
              </a:rPr>
              <a:t>MapReduce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problems: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Many problems aren’t easily described as map-reduce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Persistence to disk typically slower than in-memory </a:t>
            </a:r>
            <a:r>
              <a:rPr lang="en-US" dirty="0" smtClean="0">
                <a:latin typeface="+mj-lt"/>
                <a:ea typeface="ＭＳ Ｐゴシック" charset="0"/>
              </a:rPr>
              <a:t>work</a:t>
            </a:r>
            <a:endParaRPr lang="en-US" dirty="0">
              <a:latin typeface="+mj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8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1.duowan.com/news/1008/144689444686/1446896371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95" y="476672"/>
            <a:ext cx="9235372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 rot="20881635">
            <a:off x="1799765" y="1132634"/>
            <a:ext cx="19839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b="1" dirty="0" smtClean="0">
                <a:solidFill>
                  <a:srgbClr val="FFFF00"/>
                </a:solidFill>
              </a:rPr>
              <a:t>Spark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5616" y="4581128"/>
            <a:ext cx="734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“Resilient Distributed Datasets: A Fault-Tolerant Abstraction for In-Memory Cluster Computing” by </a:t>
            </a:r>
            <a:r>
              <a:rPr lang="en-US" altLang="zh-TW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Matei</a:t>
            </a:r>
            <a:r>
              <a:rPr lang="en-US" altLang="zh-TW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Zaharia</a:t>
            </a:r>
            <a:r>
              <a:rPr lang="en-US" altLang="zh-TW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 et al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  <a:latin typeface="Tahoma" charset="0"/>
                <a:ea typeface="ＭＳ Ｐゴシック" charset="0"/>
                <a:hlinkClick r:id="rId3"/>
              </a:rPr>
              <a:t>https://www.cs.berkeley.edu/~matei/papers/2012/nsdi_spark.pdf</a:t>
            </a:r>
            <a:endParaRPr lang="en-US" altLang="zh-TW" dirty="0">
              <a:solidFill>
                <a:srgbClr val="FF0000"/>
              </a:solidFill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75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Apache Spark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Processing engine; instead of just “map” and “reduce”, defines a large set of </a:t>
            </a:r>
            <a:r>
              <a:rPr lang="en-US" i="1" dirty="0">
                <a:latin typeface="+mj-lt"/>
                <a:ea typeface="ＭＳ Ｐゴシック" charset="0"/>
                <a:cs typeface="ＭＳ Ｐゴシック" charset="0"/>
              </a:rPr>
              <a:t>operations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(</a:t>
            </a:r>
            <a:r>
              <a:rPr lang="en-US" dirty="0">
                <a:solidFill>
                  <a:srgbClr val="FF0000"/>
                </a:solidFill>
                <a:latin typeface="+mj-lt"/>
                <a:ea typeface="ＭＳ Ｐゴシック" charset="0"/>
                <a:cs typeface="ＭＳ Ｐゴシック" charset="0"/>
              </a:rPr>
              <a:t>transformations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&amp; </a:t>
            </a:r>
            <a:r>
              <a:rPr lang="en-US" dirty="0">
                <a:solidFill>
                  <a:srgbClr val="FF0000"/>
                </a:solidFill>
                <a:latin typeface="+mj-lt"/>
                <a:ea typeface="ＭＳ Ｐゴシック" charset="0"/>
                <a:cs typeface="ＭＳ Ｐゴシック" charset="0"/>
              </a:rPr>
              <a:t>actions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In-memory Computation </a:t>
            </a:r>
          </a:p>
          <a:p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Key 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construct: Resilient Distributed Dataset (RDD)</a:t>
            </a:r>
          </a:p>
        </p:txBody>
      </p:sp>
    </p:spTree>
    <p:extLst>
      <p:ext uri="{BB962C8B-B14F-4D97-AF65-F5344CB8AC3E}">
        <p14:creationId xmlns:p14="http://schemas.microsoft.com/office/powerpoint/2010/main" val="88018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Gray sort competition: Winner Spark-based (previously MR)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990600" y="1747838"/>
          <a:ext cx="6781800" cy="4105275"/>
        </p:xfrm>
        <a:graphic>
          <a:graphicData uri="http://schemas.openxmlformats.org/drawingml/2006/table">
            <a:tbl>
              <a:tblPr/>
              <a:tblGrid>
                <a:gridCol w="1895475"/>
                <a:gridCol w="1935163"/>
                <a:gridCol w="2951162"/>
              </a:tblGrid>
              <a:tr h="62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Hadoop MR</a:t>
                      </a:r>
                      <a:b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</a:b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Record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Spark</a:t>
                      </a:r>
                      <a:b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</a:b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Record (2014)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Data Size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102.5 TB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100 TB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Elapsed Time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72 mins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23 mins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# Nodes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2100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206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# Cores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50400 physical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6592 virtualized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2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Cluster disk throughput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3150 GB/s</a:t>
                      </a:r>
                      <a:b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</a:b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(est.)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618 GB/s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62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Network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dedicated data center, 10Gbps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virtualized (EC2) 10Gbps network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Sort rate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1.42 TB/min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4.27 TB/min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Sort rate/node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0.67 GB/min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20.7 GB/min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sp>
        <p:nvSpPr>
          <p:cNvPr id="35889" name="TextBox 8"/>
          <p:cNvSpPr txBox="1">
            <a:spLocks noChangeArrowheads="1"/>
          </p:cNvSpPr>
          <p:nvPr/>
        </p:nvSpPr>
        <p:spPr bwMode="auto">
          <a:xfrm>
            <a:off x="457200" y="5824538"/>
            <a:ext cx="8097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>
              <a:defRPr sz="24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6pPr>
            <a:lvl7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7pPr>
            <a:lvl8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8pPr>
            <a:lvl9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Sort benchmark, Daytona Gray: sort of 100 TB of data (1 trillion records)</a:t>
            </a:r>
          </a:p>
        </p:txBody>
      </p:sp>
      <p:sp>
        <p:nvSpPr>
          <p:cNvPr id="35890" name="TextBox 9"/>
          <p:cNvSpPr txBox="1">
            <a:spLocks noChangeArrowheads="1"/>
          </p:cNvSpPr>
          <p:nvPr/>
        </p:nvSpPr>
        <p:spPr bwMode="auto">
          <a:xfrm>
            <a:off x="7467600" y="2362200"/>
            <a:ext cx="1570038" cy="1477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>
              <a:defRPr sz="24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6pPr>
            <a:lvl7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7pPr>
            <a:lvl8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8pPr>
            <a:lvl9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Spark-based</a:t>
            </a:r>
          </a:p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System</a:t>
            </a:r>
          </a:p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3x faster</a:t>
            </a:r>
          </a:p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with 1/10</a:t>
            </a:r>
          </a:p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# of nodes</a:t>
            </a:r>
          </a:p>
        </p:txBody>
      </p:sp>
    </p:spTree>
    <p:extLst>
      <p:ext uri="{BB962C8B-B14F-4D97-AF65-F5344CB8AC3E}">
        <p14:creationId xmlns:p14="http://schemas.microsoft.com/office/powerpoint/2010/main" val="394131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Spark vs. Hadoop MapReduce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Performance: Spark normally faster but with caveats</a:t>
            </a:r>
          </a:p>
          <a:p>
            <a:pPr lvl="1"/>
            <a:r>
              <a:rPr lang="en-US" sz="2000" dirty="0">
                <a:latin typeface="+mj-lt"/>
                <a:ea typeface="ＭＳ Ｐゴシック" charset="0"/>
              </a:rPr>
              <a:t>Spark can process data in-memory; </a:t>
            </a:r>
            <a:r>
              <a:rPr lang="en-US" sz="2000" dirty="0" err="1">
                <a:latin typeface="+mj-lt"/>
                <a:ea typeface="ＭＳ Ｐゴシック" charset="0"/>
              </a:rPr>
              <a:t>Hadoop</a:t>
            </a:r>
            <a:r>
              <a:rPr lang="en-US" sz="2000" dirty="0">
                <a:latin typeface="+mj-lt"/>
                <a:ea typeface="ＭＳ Ｐゴシック" charset="0"/>
              </a:rPr>
              <a:t> </a:t>
            </a:r>
            <a:r>
              <a:rPr lang="en-US" sz="2000" dirty="0" err="1">
                <a:latin typeface="+mj-lt"/>
                <a:ea typeface="ＭＳ Ｐゴシック" charset="0"/>
              </a:rPr>
              <a:t>MapReduce</a:t>
            </a:r>
            <a:r>
              <a:rPr lang="en-US" sz="2000" dirty="0">
                <a:latin typeface="+mj-lt"/>
                <a:ea typeface="ＭＳ Ｐゴシック" charset="0"/>
              </a:rPr>
              <a:t> persists back to the disk after a map or reduce action</a:t>
            </a:r>
          </a:p>
          <a:p>
            <a:pPr lvl="1"/>
            <a:r>
              <a:rPr lang="en-US" sz="2000" dirty="0">
                <a:latin typeface="+mj-lt"/>
                <a:ea typeface="ＭＳ Ｐゴシック" charset="0"/>
              </a:rPr>
              <a:t>Spark generally outperforms </a:t>
            </a:r>
            <a:r>
              <a:rPr lang="en-US" sz="2000" dirty="0" err="1">
                <a:latin typeface="+mj-lt"/>
                <a:ea typeface="ＭＳ Ｐゴシック" charset="0"/>
              </a:rPr>
              <a:t>MapReduce</a:t>
            </a:r>
            <a:r>
              <a:rPr lang="en-US" sz="2000" dirty="0">
                <a:latin typeface="+mj-lt"/>
                <a:ea typeface="ＭＳ Ｐゴシック" charset="0"/>
              </a:rPr>
              <a:t>, but it often needs lots of memory to do well; if there are other resource-demanding services or can’t fit in memory, Spark degrades</a:t>
            </a:r>
          </a:p>
          <a:p>
            <a:pPr lvl="1"/>
            <a:r>
              <a:rPr lang="en-US" sz="2000" dirty="0" err="1">
                <a:latin typeface="+mj-lt"/>
                <a:ea typeface="ＭＳ Ｐゴシック" charset="0"/>
              </a:rPr>
              <a:t>MapReduce</a:t>
            </a:r>
            <a:r>
              <a:rPr lang="en-US" sz="2000" dirty="0">
                <a:latin typeface="+mj-lt"/>
                <a:ea typeface="ＭＳ Ｐゴシック" charset="0"/>
              </a:rPr>
              <a:t> easily runs alongside other services with minor performance differences, &amp; works well with the 1-pass jobs it was designed for</a:t>
            </a:r>
          </a:p>
          <a:p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Ease of use: Spark is easier to program</a:t>
            </a:r>
          </a:p>
          <a:p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Data processing: Spark more general</a:t>
            </a:r>
          </a:p>
          <a:p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Maturity: Spark maturing, </a:t>
            </a:r>
            <a:r>
              <a:rPr lang="en-US" sz="2400" dirty="0" err="1">
                <a:latin typeface="+mj-lt"/>
                <a:ea typeface="ＭＳ Ｐゴシック" charset="0"/>
                <a:cs typeface="ＭＳ Ｐゴシック" charset="0"/>
              </a:rPr>
              <a:t>Hadoop</a:t>
            </a:r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latin typeface="+mj-lt"/>
                <a:ea typeface="ＭＳ Ｐゴシック" charset="0"/>
                <a:cs typeface="ＭＳ Ｐゴシック" charset="0"/>
              </a:rPr>
              <a:t>MapReduce</a:t>
            </a:r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 mature</a:t>
            </a:r>
          </a:p>
        </p:txBody>
      </p:sp>
    </p:spTree>
    <p:extLst>
      <p:ext uri="{BB962C8B-B14F-4D97-AF65-F5344CB8AC3E}">
        <p14:creationId xmlns:p14="http://schemas.microsoft.com/office/powerpoint/2010/main" val="278354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AMPLab’s Berkeley Data Analytics Stack (BDAS)</a:t>
            </a:r>
          </a:p>
        </p:txBody>
      </p:sp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7239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Box 8"/>
          <p:cNvSpPr txBox="1">
            <a:spLocks noChangeArrowheads="1"/>
          </p:cNvSpPr>
          <p:nvPr/>
        </p:nvSpPr>
        <p:spPr bwMode="auto">
          <a:xfrm>
            <a:off x="647700" y="5381625"/>
            <a:ext cx="773430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>
              <a:defRPr sz="24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6pPr>
            <a:lvl7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7pPr>
            <a:lvl8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8pPr>
            <a:lvl9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Arial" charset="0"/>
              </a:rPr>
              <a:t>Don’t need to memorize this figure – the point is to know</a:t>
            </a:r>
          </a:p>
          <a:p>
            <a:r>
              <a:rPr lang="en-US" sz="2000">
                <a:solidFill>
                  <a:schemeClr val="tx1"/>
                </a:solidFill>
                <a:latin typeface="Arial" charset="0"/>
              </a:rPr>
              <a:t>that components can be combined to solve big data problems</a:t>
            </a:r>
          </a:p>
        </p:txBody>
      </p:sp>
    </p:spTree>
    <p:extLst>
      <p:ext uri="{BB962C8B-B14F-4D97-AF65-F5344CB8AC3E}">
        <p14:creationId xmlns:p14="http://schemas.microsoft.com/office/powerpoint/2010/main" val="13477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The power of data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6888" y="1340768"/>
            <a:ext cx="9043664" cy="4525963"/>
          </a:xfrm>
        </p:spPr>
        <p:txBody>
          <a:bodyPr/>
          <a:lstStyle/>
          <a:p>
            <a:r>
              <a:rPr lang="en-US" dirty="0" smtClean="0"/>
              <a:t>Answering factoid questions</a:t>
            </a:r>
          </a:p>
          <a:p>
            <a:pPr lvl="1"/>
            <a:r>
              <a:rPr lang="en-US" dirty="0" smtClean="0"/>
              <a:t>Pattern matching on the Web</a:t>
            </a:r>
          </a:p>
          <a:p>
            <a:pPr lvl="1"/>
            <a:r>
              <a:rPr lang="en-US" dirty="0" smtClean="0"/>
              <a:t>Works amazingly well than the best algorithms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308728" y="3028960"/>
            <a:ext cx="54610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Who shot Abraham Lincoln? 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X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/>
              <a:t>shot Abraham Lincoln</a:t>
            </a:r>
          </a:p>
        </p:txBody>
      </p:sp>
      <p:sp>
        <p:nvSpPr>
          <p:cNvPr id="2" name="矩形 1"/>
          <p:cNvSpPr/>
          <p:nvPr/>
        </p:nvSpPr>
        <p:spPr>
          <a:xfrm>
            <a:off x="323528" y="3618137"/>
            <a:ext cx="86471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252525"/>
                </a:solidFill>
                <a:latin typeface="Arial" charset="0"/>
              </a:rPr>
              <a:t>問答系統（英語：</a:t>
            </a:r>
            <a:r>
              <a:rPr lang="en-US" altLang="zh-TW" sz="1400" dirty="0">
                <a:solidFill>
                  <a:srgbClr val="252525"/>
                </a:solidFill>
                <a:latin typeface="Arial" charset="0"/>
              </a:rPr>
              <a:t>Question answering</a:t>
            </a:r>
            <a:r>
              <a:rPr lang="zh-TW" altLang="en-US" sz="1400" dirty="0">
                <a:solidFill>
                  <a:srgbClr val="252525"/>
                </a:solidFill>
                <a:latin typeface="Arial" charset="0"/>
              </a:rPr>
              <a:t>），是未來自然語言處理的明日之星。問答系統外部的行為上來看，其與目前主流資訊檢索技術有兩點不同：首先是查詢方式為完整而口語化的問句，再來則是其回傳的為高精準度網頁結果或明確的答案字串。以</a:t>
            </a:r>
            <a:r>
              <a:rPr lang="en-US" altLang="zh-TW" sz="1400" dirty="0">
                <a:solidFill>
                  <a:srgbClr val="252525"/>
                </a:solidFill>
                <a:latin typeface="Arial" charset="0"/>
              </a:rPr>
              <a:t>Ask Jeeves</a:t>
            </a:r>
            <a:r>
              <a:rPr lang="zh-TW" altLang="en-US" sz="1400" dirty="0">
                <a:solidFill>
                  <a:srgbClr val="252525"/>
                </a:solidFill>
                <a:latin typeface="Arial" charset="0"/>
              </a:rPr>
              <a:t>為例，使用者不需要思考該使用甚麼樣的問法才能夠得到理想的答案，只需要用口語化的方式直接提問如「請問誰是美國總統？」即可。而系統在瞭解使用者問句後，會非常清楚地回答「歐巴馬是美國總統」。面對這種系統，使用者不需要費心去一一檢視搜尋引擎回傳的網頁，對於資訊檢索的效率與資訊的普及都有很大幫助。從系統內部來看，問答系統使用了大量有別於傳統資訊檢索系統自然語言處理技術，如自然語言剖析（</a:t>
            </a:r>
            <a:r>
              <a:rPr lang="en-US" altLang="zh-TW" sz="1400" dirty="0">
                <a:solidFill>
                  <a:srgbClr val="252525"/>
                </a:solidFill>
                <a:latin typeface="Arial" charset="0"/>
              </a:rPr>
              <a:t>Natural Language Parsing</a:t>
            </a:r>
            <a:r>
              <a:rPr lang="zh-TW" altLang="en-US" sz="1400" dirty="0">
                <a:solidFill>
                  <a:srgbClr val="252525"/>
                </a:solidFill>
                <a:latin typeface="Arial" charset="0"/>
              </a:rPr>
              <a:t>）、問題分類（</a:t>
            </a:r>
            <a:r>
              <a:rPr lang="en-US" altLang="zh-TW" sz="1400" dirty="0">
                <a:solidFill>
                  <a:srgbClr val="252525"/>
                </a:solidFill>
                <a:latin typeface="Arial" charset="0"/>
              </a:rPr>
              <a:t>Question Classification</a:t>
            </a:r>
            <a:r>
              <a:rPr lang="zh-TW" altLang="en-US" sz="1400" dirty="0">
                <a:solidFill>
                  <a:srgbClr val="252525"/>
                </a:solidFill>
                <a:latin typeface="Arial" charset="0"/>
              </a:rPr>
              <a:t>）、專名辨識（</a:t>
            </a:r>
            <a:r>
              <a:rPr lang="en-US" altLang="zh-TW" sz="1400" dirty="0">
                <a:solidFill>
                  <a:srgbClr val="252525"/>
                </a:solidFill>
                <a:latin typeface="Arial" charset="0"/>
              </a:rPr>
              <a:t>Named Entity Recognition</a:t>
            </a:r>
            <a:r>
              <a:rPr lang="zh-TW" altLang="en-US" sz="1400" dirty="0">
                <a:solidFill>
                  <a:srgbClr val="252525"/>
                </a:solidFill>
                <a:latin typeface="Arial" charset="0"/>
              </a:rPr>
              <a:t>）等等。少數系統</a:t>
            </a:r>
            <a:r>
              <a:rPr lang="en-US" altLang="zh-TW" sz="1400" dirty="0">
                <a:solidFill>
                  <a:srgbClr val="252525"/>
                </a:solidFill>
                <a:latin typeface="Arial" charset="0"/>
              </a:rPr>
              <a:t>[1]</a:t>
            </a:r>
            <a:r>
              <a:rPr lang="zh-TW" altLang="en-US" sz="1400" dirty="0">
                <a:solidFill>
                  <a:srgbClr val="252525"/>
                </a:solidFill>
                <a:latin typeface="Arial" charset="0"/>
              </a:rPr>
              <a:t>甚至會使用複雜的邏輯推理機制，來區隔出需要推理機制才能夠區隔出來的答案。在系統所使用的資料上，除了傳統資訊檢索會使用到的資料外（如字典），問答系統還會使用本體論等語義資料，或者利用網頁來增加資料的豐富性</a:t>
            </a:r>
            <a:r>
              <a:rPr lang="zh-TW" altLang="en-US" sz="1400" dirty="0" smtClean="0">
                <a:solidFill>
                  <a:srgbClr val="252525"/>
                </a:solidFill>
                <a:latin typeface="Arial" charset="0"/>
              </a:rPr>
              <a:t>。</a:t>
            </a:r>
            <a:r>
              <a:rPr lang="zh-TW" altLang="en-US" sz="1400" b="1" dirty="0" smtClean="0">
                <a:solidFill>
                  <a:srgbClr val="FF0000"/>
                </a:solidFill>
                <a:latin typeface="Arial" charset="0"/>
              </a:rPr>
              <a:t>截至</a:t>
            </a:r>
            <a:r>
              <a:rPr lang="zh-TW" altLang="en-US" sz="1400" b="1" dirty="0">
                <a:solidFill>
                  <a:srgbClr val="FF0000"/>
                </a:solidFill>
                <a:latin typeface="Arial" charset="0"/>
              </a:rPr>
              <a:t>目前為止，最著名的問答系統應屬</a:t>
            </a:r>
            <a:r>
              <a:rPr lang="en-US" altLang="zh-TW" sz="1400" b="1" dirty="0">
                <a:solidFill>
                  <a:srgbClr val="FF0000"/>
                </a:solidFill>
                <a:latin typeface="Arial" charset="0"/>
              </a:rPr>
              <a:t>IBM</a:t>
            </a:r>
            <a:r>
              <a:rPr lang="zh-TW" altLang="en-US" sz="1400" b="1" dirty="0">
                <a:solidFill>
                  <a:srgbClr val="FF0000"/>
                </a:solidFill>
                <a:latin typeface="Arial" charset="0"/>
              </a:rPr>
              <a:t>的華生系統。該系統在</a:t>
            </a:r>
            <a:r>
              <a:rPr lang="en-US" altLang="zh-TW" sz="1400" b="1" dirty="0">
                <a:solidFill>
                  <a:srgbClr val="FF0000"/>
                </a:solidFill>
                <a:latin typeface="Arial" charset="0"/>
              </a:rPr>
              <a:t>2011</a:t>
            </a:r>
            <a:r>
              <a:rPr lang="zh-TW" altLang="en-US" sz="1400" b="1" dirty="0">
                <a:solidFill>
                  <a:srgbClr val="FF0000"/>
                </a:solidFill>
                <a:latin typeface="Arial" charset="0"/>
              </a:rPr>
              <a:t>年於</a:t>
            </a:r>
            <a:r>
              <a:rPr lang="en-US" altLang="zh-TW" sz="1400" b="1" dirty="0">
                <a:solidFill>
                  <a:srgbClr val="FF0000"/>
                </a:solidFill>
                <a:latin typeface="Arial" charset="0"/>
              </a:rPr>
              <a:t>Jeopardy</a:t>
            </a:r>
            <a:r>
              <a:rPr lang="zh-TW" altLang="en-US" sz="1400" b="1" dirty="0">
                <a:solidFill>
                  <a:srgbClr val="FF0000"/>
                </a:solidFill>
                <a:latin typeface="Arial" charset="0"/>
              </a:rPr>
              <a:t>節目中，與人類同場較勁，並獲得最後的勝利。</a:t>
            </a:r>
          </a:p>
          <a:p>
            <a:endParaRPr lang="zh-TW" altLang="en-US" sz="1400" b="0" i="0" dirty="0">
              <a:solidFill>
                <a:srgbClr val="252525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0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Apache Spark: Libraries “on top” of core that come with it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Spark SQL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Spark Streaming – stream processing of live </a:t>
            </a:r>
            <a:r>
              <a:rPr lang="en-US" dirty="0" err="1">
                <a:latin typeface="+mj-lt"/>
                <a:ea typeface="ＭＳ Ｐゴシック" charset="0"/>
                <a:cs typeface="ＭＳ Ｐゴシック" charset="0"/>
              </a:rPr>
              <a:t>datastreams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r>
              <a:rPr lang="en-US" dirty="0" err="1">
                <a:latin typeface="+mj-lt"/>
                <a:ea typeface="ＭＳ Ｐゴシック" charset="0"/>
                <a:cs typeface="ＭＳ Ｐゴシック" charset="0"/>
              </a:rPr>
              <a:t>MLlib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- machine learning</a:t>
            </a:r>
          </a:p>
          <a:p>
            <a:r>
              <a:rPr lang="en-US" dirty="0" err="1">
                <a:latin typeface="+mj-lt"/>
                <a:ea typeface="ＭＳ Ｐゴシック" charset="0"/>
                <a:cs typeface="ＭＳ Ｐゴシック" charset="0"/>
              </a:rPr>
              <a:t>GraphX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– graph 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manipulation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79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60848"/>
            <a:ext cx="7480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9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>
                <a:solidFill>
                  <a:srgbClr val="FF0000"/>
                </a:solidFill>
              </a:rPr>
              <a:t>RDD (Resilient Distributed Data ) </a:t>
            </a:r>
            <a:endParaRPr kumimoji="1" lang="zh-TW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RDD overview 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78994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RDD, Transformation, Action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" y="1916832"/>
            <a:ext cx="9144000" cy="13731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984"/>
            <a:ext cx="9144000" cy="14221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1168"/>
            <a:ext cx="9144000" cy="10941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11760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/>
              <a:t>http://spark.apache.org/docs/1.1.1/api/python/pyspark.rdd.RDD-class.html</a:t>
            </a:r>
          </a:p>
        </p:txBody>
      </p:sp>
    </p:spTree>
    <p:extLst>
      <p:ext uri="{BB962C8B-B14F-4D97-AF65-F5344CB8AC3E}">
        <p14:creationId xmlns:p14="http://schemas.microsoft.com/office/powerpoint/2010/main" val="338918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Sample Spark </a:t>
            </a:r>
            <a:r>
              <a:rPr lang="en-US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transformations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map(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):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Return a new distributed dataset formed by passing each element of the source through a function </a:t>
            </a:r>
            <a:r>
              <a:rPr lang="en-US" sz="1800" dirty="0" err="1"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filter(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): 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Return a new dataset formed by selecting those elements of the source on which </a:t>
            </a:r>
            <a:r>
              <a:rPr lang="en-US" sz="1800" dirty="0" err="1"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returns true</a:t>
            </a:r>
          </a:p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union(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otherDataset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):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Return a new dataset that contains the union of the elements in the source dataset and the argument.</a:t>
            </a:r>
          </a:p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intersection(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otherDataset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):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Return a new RDD that contains the intersection of elements in the source dataset and the argument.</a:t>
            </a:r>
          </a:p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distinct([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numTasks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])):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Return a new dataset that contains the distinct elements of the source dataset</a:t>
            </a:r>
          </a:p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join(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otherDataset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, [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numTasks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]):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When called on datasets of type (K, V) and (K, W), returns a dataset of (K, (V, W)) pairs with all pairs of elements for each key. Outer joins are supported through </a:t>
            </a:r>
            <a:r>
              <a:rPr lang="en-US" sz="1800" dirty="0" err="1">
                <a:latin typeface="Tahoma" charset="0"/>
                <a:ea typeface="ＭＳ Ｐゴシック" charset="0"/>
                <a:cs typeface="ＭＳ Ｐゴシック" charset="0"/>
              </a:rPr>
              <a:t>leftOuterJoin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dirty="0" err="1">
                <a:latin typeface="Tahoma" charset="0"/>
                <a:ea typeface="ＭＳ Ｐゴシック" charset="0"/>
                <a:cs typeface="ＭＳ Ｐゴシック" charset="0"/>
              </a:rPr>
              <a:t>rightOuterJoin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, and </a:t>
            </a:r>
            <a:r>
              <a:rPr lang="en-US" sz="1800" dirty="0" err="1">
                <a:latin typeface="Tahoma" charset="0"/>
                <a:ea typeface="ＭＳ Ｐゴシック" charset="0"/>
                <a:cs typeface="ＭＳ Ｐゴシック" charset="0"/>
              </a:rPr>
              <a:t>fullOuterJoin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387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Sample Spark </a:t>
            </a:r>
            <a:r>
              <a:rPr lang="en-US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Actions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reduce(</a:t>
            </a:r>
            <a:r>
              <a:rPr lang="en-US" sz="20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20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):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Aggregate the elements of the dataset using a function </a:t>
            </a:r>
            <a:r>
              <a:rPr lang="en-US" sz="2000" dirty="0" err="1"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(which takes two arguments and returns one). The function should be commutative and associative so that it can be computed correctly in parallel.</a:t>
            </a:r>
          </a:p>
          <a:p>
            <a:r>
              <a:rPr lang="en-US" sz="20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collect():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Return all the elements of the dataset as an array at the driver program. This is usually useful after a filter or other operation that returns a sufficiently small subset of the data.</a:t>
            </a:r>
          </a:p>
          <a:p>
            <a:r>
              <a:rPr lang="en-US" sz="20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count():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Return the number of elements in the dataset. </a:t>
            </a:r>
          </a:p>
        </p:txBody>
      </p:sp>
      <p:sp>
        <p:nvSpPr>
          <p:cNvPr id="29704" name="TextBox 7"/>
          <p:cNvSpPr txBox="1">
            <a:spLocks noChangeArrowheads="1"/>
          </p:cNvSpPr>
          <p:nvPr/>
        </p:nvSpPr>
        <p:spPr bwMode="auto">
          <a:xfrm>
            <a:off x="1043608" y="4941168"/>
            <a:ext cx="7847762" cy="83099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>
              <a:defRPr sz="24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6pPr>
            <a:lvl7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7pPr>
            <a:lvl8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8pPr>
            <a:lvl9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</a:rPr>
              <a:t>Remember: </a:t>
            </a:r>
            <a:r>
              <a:rPr lang="en-US" sz="2400" i="1" u="sng" dirty="0">
                <a:solidFill>
                  <a:schemeClr val="tx1"/>
                </a:solidFill>
                <a:latin typeface="Arial" charset="0"/>
              </a:rPr>
              <a:t>Actions</a:t>
            </a:r>
            <a:r>
              <a:rPr lang="en-US" sz="2400" dirty="0">
                <a:solidFill>
                  <a:schemeClr val="tx1"/>
                </a:solidFill>
                <a:latin typeface="Arial" charset="0"/>
              </a:rPr>
              <a:t> cause calculations to be performed;</a:t>
            </a:r>
          </a:p>
          <a:p>
            <a:r>
              <a:rPr lang="en-US" sz="2400" i="1" u="sng" dirty="0">
                <a:solidFill>
                  <a:schemeClr val="tx1"/>
                </a:solidFill>
                <a:latin typeface="Arial" charset="0"/>
              </a:rPr>
              <a:t>transformations</a:t>
            </a:r>
            <a:r>
              <a:rPr lang="en-US" sz="2400" dirty="0">
                <a:solidFill>
                  <a:schemeClr val="tx1"/>
                </a:solidFill>
                <a:latin typeface="Arial" charset="0"/>
              </a:rPr>
              <a:t> just set things up (lazy evaluation)</a:t>
            </a:r>
          </a:p>
        </p:txBody>
      </p:sp>
    </p:spTree>
    <p:extLst>
      <p:ext uri="{BB962C8B-B14F-4D97-AF65-F5344CB8AC3E}">
        <p14:creationId xmlns:p14="http://schemas.microsoft.com/office/powerpoint/2010/main" val="30245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kumimoji="1" lang="en-US" altLang="zh-TW" dirty="0" smtClean="0"/>
              <a:t>Filter</a:t>
            </a:r>
            <a:endParaRPr kumimoji="1"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 smtClean="0"/>
              <a:t>Map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" y="1412776"/>
            <a:ext cx="9144000" cy="14221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4077072"/>
            <a:ext cx="9144000" cy="10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7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kumimoji="1" lang="en-US" altLang="zh-TW" dirty="0" smtClean="0"/>
              <a:t>Distinct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145903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mtClean="0"/>
              <a:t>Join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" y="4005064"/>
            <a:ext cx="9144000" cy="127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4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Reduce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08" y="1340768"/>
            <a:ext cx="9144000" cy="12588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1088"/>
            <a:ext cx="9144000" cy="1255523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395536" y="292494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 err="1" smtClean="0"/>
              <a:t>ReducebyKey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47864" y="6476092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http://</a:t>
            </a:r>
            <a:r>
              <a:rPr lang="en-US" altLang="zh-TW" dirty="0" err="1"/>
              <a:t>gerardnico.com</a:t>
            </a:r>
            <a:r>
              <a:rPr lang="en-US" altLang="zh-TW" dirty="0"/>
              <a:t>/wiki/spark/collect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754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Available data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t="1122" b="1122"/>
          <a:stretch>
            <a:fillRect/>
          </a:stretch>
        </p:blipFill>
        <p:spPr>
          <a:xfrm>
            <a:off x="457200" y="1600201"/>
            <a:ext cx="4241852" cy="233285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05064"/>
            <a:ext cx="3970402" cy="22322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933056"/>
            <a:ext cx="2376264" cy="237626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1628800"/>
            <a:ext cx="370810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8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9144000" cy="2237724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 Estimators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5518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 Estimators</a:t>
            </a:r>
            <a:endParaRPr lang="zh-TW" altLang="en-US" dirty="0"/>
          </a:p>
        </p:txBody>
      </p:sp>
      <p:pic>
        <p:nvPicPr>
          <p:cNvPr id="1026" name="Picture 2" descr="http://upload.wikimedia.org/wikipedia/commons/8/84/Pi_30K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3810000" cy="3810000"/>
          </a:xfrm>
          <a:prstGeom prst="rect">
            <a:avLst/>
          </a:prstGeom>
          <a:noFill/>
        </p:spPr>
      </p:pic>
      <p:pic>
        <p:nvPicPr>
          <p:cNvPr id="1028" name="Picture 4" descr="http://www.linuxidc.com/upload/2011_12/11120719528791.png"/>
          <p:cNvPicPr>
            <a:picLocks noChangeAspect="1" noChangeArrowheads="1"/>
          </p:cNvPicPr>
          <p:nvPr/>
        </p:nvPicPr>
        <p:blipFill>
          <a:blip r:embed="rId3"/>
          <a:srcRect t="64294" r="40612"/>
          <a:stretch>
            <a:fillRect/>
          </a:stretch>
        </p:blipFill>
        <p:spPr bwMode="auto">
          <a:xfrm>
            <a:off x="4357688" y="2500307"/>
            <a:ext cx="4559301" cy="1863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10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Spark example </a:t>
            </a:r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#1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(Python)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2000" i="1" dirty="0">
                <a:latin typeface="+mj-lt"/>
                <a:ea typeface="ＭＳ Ｐゴシック" charset="0"/>
                <a:cs typeface="ＭＳ Ｐゴシック" charset="0"/>
              </a:rPr>
              <a:t>#  Estimate π (compute-intensive task).</a:t>
            </a:r>
          </a:p>
          <a:p>
            <a:pPr marL="0" indent="0">
              <a:buFontTx/>
              <a:buNone/>
            </a:pPr>
            <a:r>
              <a:rPr lang="en-US" sz="2000" i="1" dirty="0">
                <a:latin typeface="+mj-lt"/>
                <a:ea typeface="ＭＳ Ｐゴシック" charset="0"/>
                <a:cs typeface="ＭＳ Ｐゴシック" charset="0"/>
              </a:rPr>
              <a:t># Pick  random points in the unit square ((0, 0) to (1,1)),</a:t>
            </a:r>
          </a:p>
          <a:p>
            <a:pPr marL="0" indent="0">
              <a:buFontTx/>
              <a:buNone/>
            </a:pPr>
            <a:r>
              <a:rPr lang="en-US" sz="2000" i="1" dirty="0">
                <a:latin typeface="+mj-lt"/>
                <a:ea typeface="ＭＳ Ｐゴシック" charset="0"/>
                <a:cs typeface="ＭＳ Ｐゴシック" charset="0"/>
              </a:rPr>
              <a:t># See how many fall in the unit circle. The fraction should be π / 4</a:t>
            </a:r>
          </a:p>
          <a:p>
            <a:pPr marL="0" indent="0">
              <a:buFontTx/>
              <a:buNone/>
            </a:pPr>
            <a:r>
              <a:rPr lang="en-US" sz="2000" i="1" dirty="0">
                <a:latin typeface="+mj-lt"/>
                <a:ea typeface="ＭＳ Ｐゴシック" charset="0"/>
                <a:cs typeface="ＭＳ Ｐゴシック" charset="0"/>
              </a:rPr>
              <a:t># Note that “parallelize” method creates an RDD</a:t>
            </a:r>
          </a:p>
          <a:p>
            <a:pPr marL="0" indent="0">
              <a:buFontTx/>
              <a:buNone/>
            </a:pPr>
            <a:r>
              <a:rPr lang="en-US" sz="2000" dirty="0" err="1">
                <a:latin typeface="+mj-lt"/>
                <a:ea typeface="ＭＳ Ｐゴシック" charset="0"/>
                <a:cs typeface="ＭＳ Ｐゴシック" charset="0"/>
              </a:rPr>
              <a:t>def</a:t>
            </a: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 sample(p):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    x, y = random(), random()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    return 1 if x*x + y*y &lt; 1 else 0</a:t>
            </a:r>
          </a:p>
          <a:p>
            <a:pPr marL="0" indent="0">
              <a:buFontTx/>
              <a:buNone/>
            </a:pPr>
            <a:endParaRPr lang="en-US" sz="2000" dirty="0">
              <a:latin typeface="+mj-lt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count = </a:t>
            </a:r>
            <a:r>
              <a:rPr lang="en-US" sz="2000" dirty="0" err="1">
                <a:latin typeface="+mj-lt"/>
                <a:ea typeface="ＭＳ Ｐゴシック" charset="0"/>
                <a:cs typeface="ＭＳ Ｐゴシック" charset="0"/>
              </a:rPr>
              <a:t>spark.parallelize</a:t>
            </a: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(</a:t>
            </a:r>
            <a:r>
              <a:rPr lang="en-US" sz="2000" dirty="0" err="1">
                <a:latin typeface="+mj-lt"/>
                <a:ea typeface="ＭＳ Ｐゴシック" charset="0"/>
                <a:cs typeface="ＭＳ Ｐゴシック" charset="0"/>
              </a:rPr>
              <a:t>xrange</a:t>
            </a: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(0, NUM_SAMPLES)).map(sample) \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             .reduce(lambda a, b: a + b)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print "Pi is roughly %f" % (4.0 * count / NUM_SAMPLES)</a:t>
            </a:r>
          </a:p>
        </p:txBody>
      </p:sp>
    </p:spTree>
    <p:extLst>
      <p:ext uri="{BB962C8B-B14F-4D97-AF65-F5344CB8AC3E}">
        <p14:creationId xmlns:p14="http://schemas.microsoft.com/office/powerpoint/2010/main" val="29865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Bluemix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56792"/>
            <a:ext cx="7846725" cy="43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91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Bluemix</a:t>
            </a:r>
            <a:r>
              <a:rPr kumimoji="1" lang="en-US" altLang="zh-TW" dirty="0" smtClean="0"/>
              <a:t> Spark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l="5008" r="50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40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5022304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 smtClean="0"/>
              <a:t>Now you realize the the power of data.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4644"/>
            <a:ext cx="6192688" cy="46445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32655"/>
            <a:ext cx="8208912" cy="6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8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Wiki Articles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1309"/>
            <a:ext cx="8686800" cy="4525963"/>
          </a:xfrm>
        </p:spPr>
        <p:txBody>
          <a:bodyPr/>
          <a:lstStyle/>
          <a:p>
            <a:r>
              <a:rPr lang="en-US" altLang="zh-TW" dirty="0" smtClean="0"/>
              <a:t>English wiki dump 2016/06/01</a:t>
            </a:r>
          </a:p>
          <a:p>
            <a:r>
              <a:rPr lang="en-US" altLang="zh-TW" dirty="0" smtClean="0">
                <a:hlinkClick r:id="rId2"/>
              </a:rPr>
              <a:t>https://dumps.wikimedia.org/enwiki/20160501/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4" name="Picture 2" descr="http://static.dnaindia.com/sites/default/files/2015/09/15/373721-wikipedia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214290"/>
            <a:ext cx="1146707" cy="1143008"/>
          </a:xfrm>
          <a:prstGeom prst="rect">
            <a:avLst/>
          </a:prstGeom>
          <a:noFill/>
        </p:spPr>
      </p:pic>
      <p:pic>
        <p:nvPicPr>
          <p:cNvPr id="7" name="Picture 2" descr="http://pic.pimg.tw/yiken3952/1333898052-1683720415_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5135" y="3305528"/>
            <a:ext cx="4305731" cy="2571744"/>
          </a:xfrm>
          <a:prstGeom prst="rect">
            <a:avLst/>
          </a:prstGeom>
          <a:noFill/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-1" r="28035"/>
          <a:stretch/>
        </p:blipFill>
        <p:spPr>
          <a:xfrm>
            <a:off x="287464" y="2780928"/>
            <a:ext cx="4539396" cy="332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5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2427</Words>
  <Application>Microsoft Macintosh PowerPoint</Application>
  <PresentationFormat>如螢幕大小 (4:3)</PresentationFormat>
  <Paragraphs>483</Paragraphs>
  <Slides>74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7" baseType="lpstr">
      <vt:lpstr>Batang</vt:lpstr>
      <vt:lpstr>Calibri</vt:lpstr>
      <vt:lpstr>Consolas</vt:lpstr>
      <vt:lpstr>MS PGothic</vt:lpstr>
      <vt:lpstr>ＭＳ Ｐゴシック</vt:lpstr>
      <vt:lpstr>Symbol</vt:lpstr>
      <vt:lpstr>Tahoma</vt:lpstr>
      <vt:lpstr>Wingdings</vt:lpstr>
      <vt:lpstr>微軟正黑體</vt:lpstr>
      <vt:lpstr>新細明體</vt:lpstr>
      <vt:lpstr>標楷體</vt:lpstr>
      <vt:lpstr>Arial</vt:lpstr>
      <vt:lpstr>Office 佈景主題</vt:lpstr>
      <vt:lpstr>Spark 研習營</vt:lpstr>
      <vt:lpstr>PowerPoint 簡報</vt:lpstr>
      <vt:lpstr>PowerPoint 簡報</vt:lpstr>
      <vt:lpstr>Applications for Big Data Analytics</vt:lpstr>
      <vt:lpstr>The power of data Google  預測感冒大流行?</vt:lpstr>
      <vt:lpstr>The power of data</vt:lpstr>
      <vt:lpstr>Available data</vt:lpstr>
      <vt:lpstr>Now you realize the the power of data.</vt:lpstr>
      <vt:lpstr>Wiki Articles </vt:lpstr>
      <vt:lpstr>Hello !!!!</vt:lpstr>
      <vt:lpstr>Wiki Articles </vt:lpstr>
      <vt:lpstr>PowerPoint 簡報</vt:lpstr>
      <vt:lpstr>想想辦法吧？</vt:lpstr>
      <vt:lpstr>Divide and Conquer !!!!!!!! </vt:lpstr>
      <vt:lpstr>Current Tools</vt:lpstr>
      <vt:lpstr>Managing Multiple Workers</vt:lpstr>
      <vt:lpstr>PowerPoint 簡報</vt:lpstr>
      <vt:lpstr>PowerPoint 簡報</vt:lpstr>
      <vt:lpstr>PowerPoint 簡報</vt:lpstr>
      <vt:lpstr>What’s the point?</vt:lpstr>
      <vt:lpstr>PowerPoint 簡報</vt:lpstr>
      <vt:lpstr>Hadoop Cluster</vt:lpstr>
      <vt:lpstr>PowerPoint 簡報</vt:lpstr>
      <vt:lpstr>What is MapReduce?</vt:lpstr>
      <vt:lpstr>A short history </vt:lpstr>
      <vt:lpstr>MapReduce Implementations</vt:lpstr>
      <vt:lpstr>Introduction to Hadoop</vt:lpstr>
      <vt:lpstr>A short history </vt:lpstr>
      <vt:lpstr>Growing Hadoop Ecosystem</vt:lpstr>
      <vt:lpstr>PowerPoint 簡報</vt:lpstr>
      <vt:lpstr>PowerPoint 簡報</vt:lpstr>
      <vt:lpstr>MapReduce Programming Model</vt:lpstr>
      <vt:lpstr>MapReduce Programming Model</vt:lpstr>
      <vt:lpstr>The WordCount</vt:lpstr>
      <vt:lpstr>MapReduce Programming Model: Word Count</vt:lpstr>
      <vt:lpstr>Word Count Example</vt:lpstr>
      <vt:lpstr>Dataflow in Hadoop</vt:lpstr>
      <vt:lpstr>Dataflow in Hadoop</vt:lpstr>
      <vt:lpstr>Dataflow in Hadoop</vt:lpstr>
      <vt:lpstr>Dataflow in Hadoop</vt:lpstr>
      <vt:lpstr>PowerPoint 簡報</vt:lpstr>
      <vt:lpstr>MapReduce Concept</vt:lpstr>
      <vt:lpstr>PowerPoint 簡報</vt:lpstr>
      <vt:lpstr>MapReduce Programming Model</vt:lpstr>
      <vt:lpstr>Please think about …</vt:lpstr>
      <vt:lpstr>PowerPoint 簡報</vt:lpstr>
      <vt:lpstr>PowerPoint 簡報</vt:lpstr>
      <vt:lpstr>This assignment will let you know…</vt:lpstr>
      <vt:lpstr>MapReduce</vt:lpstr>
      <vt:lpstr>Apache Hadoop – key components</vt:lpstr>
      <vt:lpstr>HDFS</vt:lpstr>
      <vt:lpstr>HDFS</vt:lpstr>
      <vt:lpstr>HDFS</vt:lpstr>
      <vt:lpstr>MapReduce problems &amp; potential solution</vt:lpstr>
      <vt:lpstr>PowerPoint 簡報</vt:lpstr>
      <vt:lpstr>Apache Spark</vt:lpstr>
      <vt:lpstr>Gray sort competition: Winner Spark-based (previously MR)</vt:lpstr>
      <vt:lpstr>Spark vs. Hadoop MapReduce</vt:lpstr>
      <vt:lpstr>AMPLab’s Berkeley Data Analytics Stack (BDAS)</vt:lpstr>
      <vt:lpstr>Apache Spark: Libraries “on top” of core that come with it</vt:lpstr>
      <vt:lpstr>PowerPoint 簡報</vt:lpstr>
      <vt:lpstr>PowerPoint 簡報</vt:lpstr>
      <vt:lpstr>RDD overview </vt:lpstr>
      <vt:lpstr>RDD, Transformation, Action</vt:lpstr>
      <vt:lpstr>Sample Spark transformations</vt:lpstr>
      <vt:lpstr>Sample Spark Actions</vt:lpstr>
      <vt:lpstr>Filter</vt:lpstr>
      <vt:lpstr>Distinct </vt:lpstr>
      <vt:lpstr>Reduce</vt:lpstr>
      <vt:lpstr>Pi Estimators</vt:lpstr>
      <vt:lpstr>Pi Estimators</vt:lpstr>
      <vt:lpstr>Spark example #1 (Python)</vt:lpstr>
      <vt:lpstr>Bluemix </vt:lpstr>
      <vt:lpstr>Bluemix Spark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MapReduce for Managing Social Network Data</dc:title>
  <cp:lastModifiedBy>Microsoft Office 使用者</cp:lastModifiedBy>
  <cp:revision>72</cp:revision>
  <dcterms:modified xsi:type="dcterms:W3CDTF">2016-12-02T09:12:11Z</dcterms:modified>
</cp:coreProperties>
</file>